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5"/>
  </p:notesMasterIdLst>
  <p:sldIdLst>
    <p:sldId id="480" r:id="rId2"/>
    <p:sldId id="513" r:id="rId3"/>
    <p:sldId id="514" r:id="rId4"/>
    <p:sldId id="483" r:id="rId5"/>
    <p:sldId id="484" r:id="rId6"/>
    <p:sldId id="485" r:id="rId7"/>
    <p:sldId id="486" r:id="rId8"/>
    <p:sldId id="487" r:id="rId9"/>
    <p:sldId id="515" r:id="rId10"/>
    <p:sldId id="491" r:id="rId11"/>
    <p:sldId id="492" r:id="rId12"/>
    <p:sldId id="494" r:id="rId13"/>
    <p:sldId id="516" r:id="rId14"/>
    <p:sldId id="517" r:id="rId15"/>
    <p:sldId id="518" r:id="rId16"/>
    <p:sldId id="519" r:id="rId17"/>
    <p:sldId id="520" r:id="rId18"/>
    <p:sldId id="521" r:id="rId19"/>
    <p:sldId id="508" r:id="rId20"/>
    <p:sldId id="522" r:id="rId21"/>
    <p:sldId id="510" r:id="rId22"/>
    <p:sldId id="511" r:id="rId23"/>
    <p:sldId id="523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B88"/>
    <a:srgbClr val="01D19F"/>
    <a:srgbClr val="E2DCD0"/>
    <a:srgbClr val="F0F3F8"/>
    <a:srgbClr val="79CBA3"/>
    <a:srgbClr val="556E97"/>
    <a:srgbClr val="0E1B2C"/>
    <a:srgbClr val="FDC800"/>
    <a:srgbClr val="18368C"/>
    <a:srgbClr val="F7B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94700" autoAdjust="0"/>
  </p:normalViewPr>
  <p:slideViewPr>
    <p:cSldViewPr>
      <p:cViewPr varScale="1">
        <p:scale>
          <a:sx n="181" d="100"/>
          <a:sy n="181" d="100"/>
        </p:scale>
        <p:origin x="116" y="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98783" y="198783"/>
            <a:ext cx="8736495" cy="47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794772" y="3736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狮子与羚羊</a:t>
            </a:r>
          </a:p>
        </p:txBody>
      </p:sp>
      <p:sp>
        <p:nvSpPr>
          <p:cNvPr id="17" name="直角三角形 16"/>
          <p:cNvSpPr/>
          <p:nvPr userDrawn="1"/>
        </p:nvSpPr>
        <p:spPr>
          <a:xfrm rot="18911987">
            <a:off x="391094" y="27933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 userDrawn="1"/>
        </p:nvSpPr>
        <p:spPr>
          <a:xfrm rot="9012643">
            <a:off x="575474" y="505840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98783" y="198783"/>
            <a:ext cx="8736495" cy="47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794772" y="3736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龟兔赛跑</a:t>
            </a:r>
          </a:p>
        </p:txBody>
      </p:sp>
      <p:sp>
        <p:nvSpPr>
          <p:cNvPr id="17" name="直角三角形 16"/>
          <p:cNvSpPr/>
          <p:nvPr userDrawn="1"/>
        </p:nvSpPr>
        <p:spPr>
          <a:xfrm rot="18911987">
            <a:off x="391094" y="27933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 userDrawn="1"/>
        </p:nvSpPr>
        <p:spPr>
          <a:xfrm rot="9012643">
            <a:off x="575474" y="505840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98783" y="198783"/>
            <a:ext cx="8736495" cy="47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794772" y="3736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馒头理论</a:t>
            </a:r>
          </a:p>
        </p:txBody>
      </p:sp>
      <p:sp>
        <p:nvSpPr>
          <p:cNvPr id="17" name="直角三角形 16"/>
          <p:cNvSpPr/>
          <p:nvPr userDrawn="1"/>
        </p:nvSpPr>
        <p:spPr>
          <a:xfrm rot="18911987">
            <a:off x="391094" y="27933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 userDrawn="1"/>
        </p:nvSpPr>
        <p:spPr>
          <a:xfrm rot="9012643">
            <a:off x="575474" y="505840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98783" y="198783"/>
            <a:ext cx="8736495" cy="47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794772" y="37361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快乐心情很重要</a:t>
            </a:r>
          </a:p>
        </p:txBody>
      </p:sp>
      <p:sp>
        <p:nvSpPr>
          <p:cNvPr id="17" name="直角三角形 16"/>
          <p:cNvSpPr/>
          <p:nvPr userDrawn="1"/>
        </p:nvSpPr>
        <p:spPr>
          <a:xfrm rot="18911987">
            <a:off x="391094" y="27933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 userDrawn="1"/>
        </p:nvSpPr>
        <p:spPr>
          <a:xfrm rot="9012643">
            <a:off x="575474" y="505840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8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98783" y="198783"/>
            <a:ext cx="8736495" cy="47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2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9" r:id="rId2"/>
    <p:sldLayoutId id="2147483728" r:id="rId3"/>
    <p:sldLayoutId id="2147483729" r:id="rId4"/>
    <p:sldLayoutId id="2147483730" r:id="rId5"/>
    <p:sldLayoutId id="2147483731" r:id="rId6"/>
    <p:sldLayoutId id="2147483725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三角形 31"/>
          <p:cNvSpPr/>
          <p:nvPr/>
        </p:nvSpPr>
        <p:spPr>
          <a:xfrm rot="5823843">
            <a:off x="2402331" y="4012355"/>
            <a:ext cx="699518" cy="86184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404977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H="1">
              <a:off x="1447800" y="2966934"/>
              <a:ext cx="5791199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362200" y="2800350"/>
              <a:ext cx="43434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1900" dirty="0">
                  <a:solidFill>
                    <a:schemeClr val="bg1"/>
                  </a:solidFill>
                </a:rPr>
                <a:t> 青春励志主题班会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795">
            <a:off x="6111716" y="807156"/>
            <a:ext cx="1499652" cy="17412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132">
            <a:off x="888782" y="631324"/>
            <a:ext cx="1798417" cy="19171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95825" y="3742551"/>
            <a:ext cx="2520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宣讲人：某某某    时间：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20XX.XX</a:t>
            </a:r>
            <a:endParaRPr lang="zh-CN" altLang="en-US" sz="1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76618" y="3304798"/>
            <a:ext cx="3905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 youth inspirational theme </a:t>
            </a:r>
            <a:endParaRPr lang="en-US" altLang="zh-CN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</a:t>
            </a:r>
          </a:p>
        </p:txBody>
      </p:sp>
      <p:pic>
        <p:nvPicPr>
          <p:cNvPr id="3" name="pd-5b7673e5c19719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5198" y="5411159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0850" y="1295822"/>
            <a:ext cx="3647152" cy="1571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54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rgbClr val="01BB8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锐智W" panose="00020600040101010101" pitchFamily="18" charset="-122"/>
                <a:ea typeface="汉仪锐智W" panose="00020600040101010101" pitchFamily="18" charset="-122"/>
              </a:rPr>
              <a:t>成功无捷径</a:t>
            </a:r>
            <a:endParaRPr lang="en-US" altLang="zh-CN" sz="5400" b="1" dirty="0">
              <a:ln w="25400">
                <a:solidFill>
                  <a:schemeClr val="bg1"/>
                </a:solidFill>
                <a:prstDash val="solid"/>
              </a:ln>
              <a:solidFill>
                <a:srgbClr val="01BB8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锐智W" panose="00020600040101010101" pitchFamily="18" charset="-122"/>
              <a:ea typeface="汉仪锐智W" panose="00020600040101010101" pitchFamily="18" charset="-122"/>
            </a:endParaRPr>
          </a:p>
          <a:p>
            <a:pPr>
              <a:lnSpc>
                <a:spcPct val="89000"/>
              </a:lnSpc>
            </a:pPr>
            <a:r>
              <a:rPr lang="zh-CN" altLang="en-US" sz="54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rgbClr val="01BB8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锐智W" panose="00020600040101010101" pitchFamily="18" charset="-122"/>
                <a:ea typeface="汉仪锐智W" panose="00020600040101010101" pitchFamily="18" charset="-122"/>
              </a:rPr>
              <a:t>学习需奋斗</a:t>
            </a:r>
          </a:p>
        </p:txBody>
      </p:sp>
    </p:spTree>
    <p:extLst>
      <p:ext uri="{BB962C8B-B14F-4D97-AF65-F5344CB8AC3E}">
        <p14:creationId xmlns:p14="http://schemas.microsoft.com/office/powerpoint/2010/main" val="29496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3" grpId="0" animBg="1"/>
      <p:bldP spid="27" grpId="0" animBg="1"/>
      <p:bldP spid="32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0" grpId="0"/>
      <p:bldP spid="2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59883" y="1157288"/>
            <a:ext cx="1665602" cy="3407569"/>
            <a:chOff x="859883" y="1157288"/>
            <a:chExt cx="1665602" cy="3407569"/>
          </a:xfrm>
        </p:grpSpPr>
        <p:sp>
          <p:nvSpPr>
            <p:cNvPr id="15" name="íŝļiḍê"/>
            <p:cNvSpPr/>
            <p:nvPr/>
          </p:nvSpPr>
          <p:spPr>
            <a:xfrm>
              <a:off x="859883" y="1157288"/>
              <a:ext cx="1665602" cy="34075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" name="矩形 14339"/>
            <p:cNvSpPr>
              <a:spLocks noChangeArrowheads="1" noChangeShapeType="1" noTextEdit="1"/>
            </p:cNvSpPr>
            <p:nvPr/>
          </p:nvSpPr>
          <p:spPr bwMode="auto">
            <a:xfrm>
              <a:off x="1298811" y="1915380"/>
              <a:ext cx="863218" cy="1891384"/>
            </a:xfrm>
            <a:prstGeom prst="rect">
              <a:avLst/>
            </a:prstGeom>
          </p:spPr>
          <p:txBody>
            <a:bodyPr vert="eaVert" wrap="none" fromWordArt="1"/>
            <a:lstStyle/>
            <a:p>
              <a:pPr algn="ctr"/>
              <a:r>
                <a:rPr lang="zh-CN" altLang="en-US" sz="4400" b="1" kern="1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第一场</a:t>
              </a:r>
            </a:p>
          </p:txBody>
        </p:sp>
      </p:grpSp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2661790" y="1200150"/>
            <a:ext cx="5720210" cy="2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很久以前，乌龟与兔子之间发生了争论，它们都说自己跑得比对方快。于是它们决定通过比赛来一决雌雄。确定了路线之后它们就开始跑了起来。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兔子一个箭步冲到了前面，并且一路领先。看到乌龟被远远抛在了后面，兔子觉得，自己应该先在树下休息一会儿，然后再继续比赛。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于是，它在树下坐了下来，并且很快睡着了。乌龟慢慢地超过了它，并且完成了整个赛程，无可争辩地当上了冠军。兔子醒了过来，发现自己输了。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50111" y="3867150"/>
            <a:ext cx="5808089" cy="422565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启示一：稳步前进者往往能够获得最终的胜利。 </a:t>
            </a:r>
          </a:p>
        </p:txBody>
      </p:sp>
    </p:spTree>
    <p:extLst>
      <p:ext uri="{BB962C8B-B14F-4D97-AF65-F5344CB8AC3E}">
        <p14:creationId xmlns:p14="http://schemas.microsoft.com/office/powerpoint/2010/main" val="6927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5361"/>
          <p:cNvSpPr txBox="1">
            <a:spLocks noChangeArrowheads="1"/>
          </p:cNvSpPr>
          <p:nvPr/>
        </p:nvSpPr>
        <p:spPr bwMode="auto">
          <a:xfrm>
            <a:off x="4409905" y="2114550"/>
            <a:ext cx="38196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ea typeface="+mn-ea"/>
              </a:rPr>
              <a:t>勤奋、持之以恒。学习是一种艰苦的脑力劳动，不能象兔子那样干事稍微有点起色，就骄傲自满。你的强项很可能被你变成自己的绊脚石。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096" y="1506861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chemeClr val="accent1"/>
                </a:solidFill>
                <a:latin typeface="+mn-ea"/>
              </a:rPr>
              <a:t>温 馨 提 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950"/>
            <a:ext cx="3923375" cy="32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4337"/>
          <p:cNvSpPr txBox="1">
            <a:spLocks noChangeArrowheads="1"/>
          </p:cNvSpPr>
          <p:nvPr/>
        </p:nvSpPr>
        <p:spPr bwMode="auto">
          <a:xfrm>
            <a:off x="1040606" y="1200150"/>
            <a:ext cx="566499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兔子因为输掉了比赛而感到失望，它做了一些失利原因的分析。兔子发现，自己失败只是因为过于自信而导致粗心大意、疏于防范。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如果它不那么自以为是，乌龟根本没有获胜的可能。于是兔子向乌龟提出挑战：再比一次。乌龟同意了。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于是在这一次比赛中，兔子全力以赴，毫不停歇地从起点跑到了终点。它把乌龟甩在几公里之后。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44071" y="3669552"/>
            <a:ext cx="6290129" cy="680186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启示二：迅速并且坚持下去一定能打败又稳又慢的对手。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81800" y="1162518"/>
            <a:ext cx="1665602" cy="3407569"/>
            <a:chOff x="7125256" y="1162518"/>
            <a:chExt cx="1665602" cy="3407569"/>
          </a:xfrm>
        </p:grpSpPr>
        <p:sp>
          <p:nvSpPr>
            <p:cNvPr id="14" name="íŝļiḍê"/>
            <p:cNvSpPr/>
            <p:nvPr/>
          </p:nvSpPr>
          <p:spPr>
            <a:xfrm>
              <a:off x="7125256" y="1162518"/>
              <a:ext cx="1665602" cy="34075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" name="矩形 14339"/>
            <p:cNvSpPr>
              <a:spLocks noChangeArrowheads="1" noChangeShapeType="1" noTextEdit="1"/>
            </p:cNvSpPr>
            <p:nvPr/>
          </p:nvSpPr>
          <p:spPr bwMode="auto">
            <a:xfrm rot="5400000">
              <a:off x="6760265" y="2446014"/>
              <a:ext cx="2428494" cy="698767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dirty="0">
                  <a:solidFill>
                    <a:schemeClr val="accent1"/>
                  </a:solidFill>
                  <a:latin typeface="+mn-ea"/>
                </a:rPr>
                <a:t>第二场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5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59883" y="1157288"/>
            <a:ext cx="1665602" cy="3407569"/>
            <a:chOff x="859883" y="1157288"/>
            <a:chExt cx="1665602" cy="3407569"/>
          </a:xfrm>
        </p:grpSpPr>
        <p:sp>
          <p:nvSpPr>
            <p:cNvPr id="15" name="íŝļiḍê"/>
            <p:cNvSpPr/>
            <p:nvPr/>
          </p:nvSpPr>
          <p:spPr>
            <a:xfrm>
              <a:off x="859883" y="1157288"/>
              <a:ext cx="1665602" cy="34075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" name="矩形 14339"/>
            <p:cNvSpPr>
              <a:spLocks noChangeArrowheads="1" noChangeShapeType="1" noTextEdit="1"/>
            </p:cNvSpPr>
            <p:nvPr/>
          </p:nvSpPr>
          <p:spPr bwMode="auto">
            <a:xfrm>
              <a:off x="1298811" y="1915380"/>
              <a:ext cx="863218" cy="1891384"/>
            </a:xfrm>
            <a:prstGeom prst="rect">
              <a:avLst/>
            </a:prstGeom>
          </p:spPr>
          <p:txBody>
            <a:bodyPr vert="eaVert" wrap="none" fromWordArt="1"/>
            <a:lstStyle/>
            <a:p>
              <a:pPr algn="ctr"/>
              <a:r>
                <a:rPr lang="zh-CN" altLang="en-US" sz="4400" b="1" kern="1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第三场</a:t>
              </a:r>
            </a:p>
          </p:txBody>
        </p:sp>
      </p:grpSp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2661790" y="1200150"/>
            <a:ext cx="5720210" cy="24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到这里故事还没有结束。这一次，乌龟又动了动脑筋，它意识到，以当前的比赛形式，它是不可能在比赛中胜过兔子的。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它想了一阵子，然后向兔子发出了新的挑战，它要跟兔子再比一次，但是比赛路线会有所不同。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兔子同意了。它们出发后，兔子遵循了原先的策略，坚持以最快的速度飞跑，直到面前出现了一条大河。终点位于河对岸两公里处。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兔子坐了下来，思忖着下一步该怎么办。这时，乌龟赶了上来，它跳进了河里，游到了对岸，并继续向前迈进，最终达到了终点。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650111" y="3825585"/>
            <a:ext cx="5808089" cy="1032165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启示三：首先应该找出自己的核心竞争力，然后选择适合展现自己核心竞争力的比赛场地。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52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4337"/>
          <p:cNvSpPr txBox="1">
            <a:spLocks noChangeArrowheads="1"/>
          </p:cNvSpPr>
          <p:nvPr/>
        </p:nvSpPr>
        <p:spPr bwMode="auto">
          <a:xfrm>
            <a:off x="1040606" y="1111912"/>
            <a:ext cx="5664994" cy="19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故事还有更新的版本。兔子和乌龟成了很要好的朋友，它们决定再比试一次，但是这次，它们两个作为一个团队的成员出现。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它们出发了，这一次兔子扛着乌龟跑到了岸边，然后，相互对调了一下，乌龟驮着兔子游到了对岸。到了对岸之后，兔子又把乌龟扛了起来，最后，两人一齐冲过了终点线。两人都感到了莫大的满足感，比独自获胜还高兴。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48871" y="3562350"/>
            <a:ext cx="5604329" cy="680186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启示四：某个人工作出色、有很强的核心竞争力是件好事，但是除非你能够在一个团队中工作，并运用好每个人的核心竞争力，否则你常常会发现心有余而力不足，因为有些时候你的弱项正好是别人的强项。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81800" y="1162518"/>
            <a:ext cx="1665602" cy="3407569"/>
            <a:chOff x="7125256" y="1162518"/>
            <a:chExt cx="1665602" cy="3407569"/>
          </a:xfrm>
        </p:grpSpPr>
        <p:sp>
          <p:nvSpPr>
            <p:cNvPr id="14" name="íŝļiḍê"/>
            <p:cNvSpPr/>
            <p:nvPr/>
          </p:nvSpPr>
          <p:spPr>
            <a:xfrm>
              <a:off x="7125256" y="1162518"/>
              <a:ext cx="1665602" cy="34075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" name="矩形 14339"/>
            <p:cNvSpPr>
              <a:spLocks noChangeArrowheads="1" noChangeShapeType="1" noTextEdit="1"/>
            </p:cNvSpPr>
            <p:nvPr/>
          </p:nvSpPr>
          <p:spPr bwMode="auto">
            <a:xfrm rot="5400000">
              <a:off x="6760265" y="2446014"/>
              <a:ext cx="2428494" cy="698767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 dirty="0">
                  <a:solidFill>
                    <a:schemeClr val="accent1"/>
                  </a:solidFill>
                  <a:latin typeface="+mn-ea"/>
                </a:rPr>
                <a:t>第四场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8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510821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</p:grp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200400" y="1737938"/>
            <a:ext cx="1846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第三部分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182814" y="2341369"/>
            <a:ext cx="35989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spc="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馒 头 理 论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132">
            <a:off x="949796" y="536627"/>
            <a:ext cx="2147817" cy="228965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106613" y="304061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 youth inspirational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theme youth inspirational theme class meeting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7" y="1164320"/>
            <a:ext cx="2051717" cy="1123870"/>
          </a:xfrm>
          <a:prstGeom prst="rect">
            <a:avLst/>
          </a:prstGeom>
        </p:spPr>
      </p:pic>
      <p:sp>
        <p:nvSpPr>
          <p:cNvPr id="35" name="直角三角形 34"/>
          <p:cNvSpPr/>
          <p:nvPr/>
        </p:nvSpPr>
        <p:spPr>
          <a:xfrm rot="9012643">
            <a:off x="3038392" y="3586687"/>
            <a:ext cx="398650" cy="3162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8911987">
            <a:off x="3371839" y="3834216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18911987">
            <a:off x="3966653" y="3536981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9012643">
            <a:off x="4119411" y="3920913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8911987">
            <a:off x="4534248" y="350448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9012643">
            <a:off x="5093720" y="3883428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8911987">
            <a:off x="5512019" y="3576809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5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5" grpId="0"/>
      <p:bldP spid="28" grpId="0"/>
      <p:bldP spid="32" grpId="0"/>
      <p:bldP spid="35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19194" y="1157288"/>
            <a:ext cx="1665602" cy="3407569"/>
            <a:chOff x="859883" y="1157288"/>
            <a:chExt cx="1665602" cy="3407569"/>
          </a:xfrm>
        </p:grpSpPr>
        <p:sp>
          <p:nvSpPr>
            <p:cNvPr id="15" name="íŝļiḍê"/>
            <p:cNvSpPr/>
            <p:nvPr/>
          </p:nvSpPr>
          <p:spPr>
            <a:xfrm>
              <a:off x="859883" y="1157288"/>
              <a:ext cx="1665602" cy="34075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" name="矩形 14339"/>
            <p:cNvSpPr>
              <a:spLocks noChangeArrowheads="1" noChangeShapeType="1" noTextEdit="1"/>
            </p:cNvSpPr>
            <p:nvPr/>
          </p:nvSpPr>
          <p:spPr bwMode="auto">
            <a:xfrm>
              <a:off x="1298811" y="1915380"/>
              <a:ext cx="863218" cy="1891384"/>
            </a:xfrm>
            <a:prstGeom prst="rect">
              <a:avLst/>
            </a:prstGeom>
          </p:spPr>
          <p:txBody>
            <a:bodyPr vert="eaVert" wrap="none" fromWordArt="1"/>
            <a:lstStyle/>
            <a:p>
              <a:pPr algn="ctr"/>
              <a:r>
                <a:rPr lang="zh-CN" altLang="en-US" sz="4400" b="1" kern="1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馒头理论</a:t>
              </a:r>
            </a:p>
          </p:txBody>
        </p:sp>
      </p:grpSp>
      <p:sp>
        <p:nvSpPr>
          <p:cNvPr id="13" name="文本框 14337"/>
          <p:cNvSpPr txBox="1">
            <a:spLocks noChangeArrowheads="1"/>
          </p:cNvSpPr>
          <p:nvPr/>
        </p:nvSpPr>
        <p:spPr bwMode="auto">
          <a:xfrm>
            <a:off x="2721101" y="1200150"/>
            <a:ext cx="5720210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吃了第一个馒头，没饱；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吃了第二个馒头，还没有饱；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吃了第三个馒头，饱了。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由此下结论，只要吃第三个馒头就可以了。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其实，没有第一、第二两个馒头的基础，哪有第三个馒头的效果？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802511" y="3105150"/>
            <a:ext cx="5808089" cy="1032165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基础与发展息息相关。就像盖楼房一样，只打三层楼房的地基，是不能盖出四层楼的，要想盖四层，必须打下四层的地基。学习也是如此，基础扎实，终身受益；基础不牢，终生先天性不足。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积累是一个逐渐的过程。</a:t>
            </a:r>
          </a:p>
        </p:txBody>
      </p:sp>
    </p:spTree>
    <p:extLst>
      <p:ext uri="{BB962C8B-B14F-4D97-AF65-F5344CB8AC3E}">
        <p14:creationId xmlns:p14="http://schemas.microsoft.com/office/powerpoint/2010/main" val="19914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193"/>
          <p:cNvSpPr txBox="1">
            <a:spLocks noChangeArrowheads="1"/>
          </p:cNvSpPr>
          <p:nvPr/>
        </p:nvSpPr>
        <p:spPr bwMode="auto">
          <a:xfrm>
            <a:off x="4038600" y="1504950"/>
            <a:ext cx="4724400" cy="23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在我们的一轮复习中，有些同学在那里感慨：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什么叫痛苦？   什么叫幸福？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不经历残酷的高考，你又如何去体会！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我们现在的欢乐比起中考、高考成功带来的幸福，那又算得了什么？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我们现在的痛苦比起高考失败后的痛苦，那算得了什么？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6350"/>
            <a:ext cx="3207392" cy="32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510821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</p:grp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200400" y="1737938"/>
            <a:ext cx="1846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第四部分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182814" y="2330168"/>
            <a:ext cx="35989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快乐心情很重要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132">
            <a:off x="949796" y="536627"/>
            <a:ext cx="2147817" cy="228965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134417" y="2911565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 youth inspirational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theme youth inspirational theme class meeting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7" y="1164320"/>
            <a:ext cx="2051717" cy="1123870"/>
          </a:xfrm>
          <a:prstGeom prst="rect">
            <a:avLst/>
          </a:prstGeom>
        </p:spPr>
      </p:pic>
      <p:sp>
        <p:nvSpPr>
          <p:cNvPr id="35" name="直角三角形 34"/>
          <p:cNvSpPr/>
          <p:nvPr/>
        </p:nvSpPr>
        <p:spPr>
          <a:xfrm rot="9012643">
            <a:off x="3038392" y="3586687"/>
            <a:ext cx="398650" cy="3162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8911987">
            <a:off x="3371839" y="3834216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18911987">
            <a:off x="3966653" y="3536981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9012643">
            <a:off x="4119411" y="3920913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8911987">
            <a:off x="4534248" y="350448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9012643">
            <a:off x="5093720" y="3883428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8911987">
            <a:off x="5512019" y="3576809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5" grpId="0"/>
      <p:bldP spid="28" grpId="0"/>
      <p:bldP spid="32" grpId="0"/>
      <p:bldP spid="35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05936" y="1951970"/>
            <a:ext cx="4076064" cy="547066"/>
            <a:chOff x="3021663" y="2462193"/>
            <a:chExt cx="4086839" cy="1765676"/>
          </a:xfrm>
        </p:grpSpPr>
        <p:sp>
          <p:nvSpPr>
            <p:cNvPr id="14" name="ï$ľíḑê"/>
            <p:cNvSpPr/>
            <p:nvPr/>
          </p:nvSpPr>
          <p:spPr>
            <a:xfrm>
              <a:off x="3021663" y="2462193"/>
              <a:ext cx="4086839" cy="17656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latin typeface="+mn-ea"/>
              </a:endParaRPr>
            </a:p>
          </p:txBody>
        </p:sp>
        <p:sp>
          <p:nvSpPr>
            <p:cNvPr id="17" name="文本框 32"/>
            <p:cNvSpPr txBox="1"/>
            <p:nvPr/>
          </p:nvSpPr>
          <p:spPr>
            <a:xfrm>
              <a:off x="3468878" y="2784909"/>
              <a:ext cx="356296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01  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要有目标和追求</a:t>
              </a:r>
            </a:p>
          </p:txBody>
        </p:sp>
      </p:grpSp>
      <p:sp>
        <p:nvSpPr>
          <p:cNvPr id="25" name="矩形 31747"/>
          <p:cNvSpPr>
            <a:spLocks noChangeArrowheads="1"/>
          </p:cNvSpPr>
          <p:nvPr/>
        </p:nvSpPr>
        <p:spPr bwMode="auto">
          <a:xfrm>
            <a:off x="4153536" y="1200150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快乐的几种技巧：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305936" y="2866370"/>
            <a:ext cx="4076064" cy="547066"/>
            <a:chOff x="-11245" y="4317964"/>
            <a:chExt cx="5599629" cy="1765676"/>
          </a:xfrm>
        </p:grpSpPr>
        <p:sp>
          <p:nvSpPr>
            <p:cNvPr id="9" name="işlïḋè"/>
            <p:cNvSpPr/>
            <p:nvPr/>
          </p:nvSpPr>
          <p:spPr>
            <a:xfrm>
              <a:off x="-11245" y="4317964"/>
              <a:ext cx="5599629" cy="1765676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latin typeface="+mn-ea"/>
              </a:endParaRPr>
            </a:p>
          </p:txBody>
        </p:sp>
        <p:sp>
          <p:nvSpPr>
            <p:cNvPr id="30" name="文本框 32770"/>
            <p:cNvSpPr txBox="1">
              <a:spLocks noChangeArrowheads="1"/>
            </p:cNvSpPr>
            <p:nvPr/>
          </p:nvSpPr>
          <p:spPr bwMode="auto">
            <a:xfrm>
              <a:off x="505506" y="4906875"/>
              <a:ext cx="4400550" cy="7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02  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  <a:ea typeface="+mn-ea"/>
                </a:rPr>
                <a:t>经常保持微笑</a:t>
              </a:r>
            </a:p>
            <a:p>
              <a:endParaRPr lang="zh-CN" altLang="en-US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05936" y="3780770"/>
            <a:ext cx="4076064" cy="547066"/>
            <a:chOff x="7195381" y="4317964"/>
            <a:chExt cx="4996621" cy="1765676"/>
          </a:xfrm>
        </p:grpSpPr>
        <p:sp>
          <p:nvSpPr>
            <p:cNvPr id="10" name="işḻïďé"/>
            <p:cNvSpPr/>
            <p:nvPr/>
          </p:nvSpPr>
          <p:spPr>
            <a:xfrm>
              <a:off x="7195381" y="4317964"/>
              <a:ext cx="4996621" cy="17656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latin typeface="+mn-ea"/>
              </a:endParaRPr>
            </a:p>
          </p:txBody>
        </p:sp>
        <p:sp>
          <p:nvSpPr>
            <p:cNvPr id="31" name="文本框 33794"/>
            <p:cNvSpPr txBox="1">
              <a:spLocks noChangeArrowheads="1"/>
            </p:cNvSpPr>
            <p:nvPr/>
          </p:nvSpPr>
          <p:spPr bwMode="auto">
            <a:xfrm>
              <a:off x="7619416" y="4593731"/>
              <a:ext cx="4438830" cy="135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03  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  <a:ea typeface="+mn-ea"/>
                </a:rPr>
                <a:t>学会和别人一块分享喜悦</a:t>
              </a:r>
            </a:p>
            <a:p>
              <a:endParaRPr lang="zh-CN" altLang="en-US" sz="20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" y="1276350"/>
            <a:ext cx="3708738" cy="30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404977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795">
            <a:off x="900038" y="612497"/>
            <a:ext cx="1499652" cy="1741208"/>
          </a:xfrm>
          <a:prstGeom prst="rect">
            <a:avLst/>
          </a:prstGeom>
        </p:spPr>
      </p:pic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438400" y="1484352"/>
            <a:ext cx="9233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429779" y="1657350"/>
            <a:ext cx="1692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CONTENTS</a:t>
            </a:r>
            <a:endParaRPr lang="zh-CN" altLang="zh-CN" sz="24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62200" y="2343150"/>
            <a:ext cx="1949126" cy="469355"/>
            <a:chOff x="2843375" y="2316645"/>
            <a:chExt cx="1949126" cy="469355"/>
          </a:xfrm>
        </p:grpSpPr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4665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狮子与羚羊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99922" y="2359821"/>
            <a:ext cx="1949126" cy="469355"/>
            <a:chOff x="2843375" y="2316645"/>
            <a:chExt cx="1949126" cy="469355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4665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龟兔赛跑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27039" y="3133976"/>
            <a:ext cx="1949126" cy="469355"/>
            <a:chOff x="2843375" y="2316645"/>
            <a:chExt cx="1949126" cy="469355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4665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馒头理论</a:t>
              </a: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64761" y="3150647"/>
            <a:ext cx="2169439" cy="469355"/>
            <a:chOff x="2843375" y="2316645"/>
            <a:chExt cx="2169439" cy="469355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3325912" y="2424622"/>
              <a:ext cx="16869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快乐心情很重要</a:t>
              </a:r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2843375" y="2316645"/>
              <a:ext cx="510388" cy="46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76" tIns="34288" rIns="68576" bIns="34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dirty="0">
                  <a:solidFill>
                    <a:schemeClr val="accent1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zh-CN" sz="2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98" y="941673"/>
            <a:ext cx="1810802" cy="1509454"/>
          </a:xfrm>
          <a:prstGeom prst="rect">
            <a:avLst/>
          </a:prstGeom>
        </p:spPr>
      </p:pic>
      <p:sp>
        <p:nvSpPr>
          <p:cNvPr id="49" name="直角三角形 48"/>
          <p:cNvSpPr/>
          <p:nvPr/>
        </p:nvSpPr>
        <p:spPr>
          <a:xfrm rot="9012643">
            <a:off x="2490614" y="3921943"/>
            <a:ext cx="398650" cy="3162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8911987">
            <a:off x="3193970" y="3762891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直角三角形 51"/>
          <p:cNvSpPr/>
          <p:nvPr/>
        </p:nvSpPr>
        <p:spPr>
          <a:xfrm rot="9012643">
            <a:off x="3479082" y="4069693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直角三角形 52"/>
          <p:cNvSpPr/>
          <p:nvPr/>
        </p:nvSpPr>
        <p:spPr>
          <a:xfrm rot="18911987">
            <a:off x="3953548" y="3660058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直角三角形 53"/>
          <p:cNvSpPr/>
          <p:nvPr/>
        </p:nvSpPr>
        <p:spPr>
          <a:xfrm rot="9012643">
            <a:off x="4513020" y="4039006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直角三角形 54"/>
          <p:cNvSpPr/>
          <p:nvPr/>
        </p:nvSpPr>
        <p:spPr>
          <a:xfrm rot="18911987">
            <a:off x="4931319" y="3732387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5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5" grpId="0"/>
      <p:bldP spid="26" grpId="0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05936" y="1951970"/>
            <a:ext cx="4076064" cy="547066"/>
            <a:chOff x="3021663" y="2462193"/>
            <a:chExt cx="4086839" cy="1765676"/>
          </a:xfrm>
        </p:grpSpPr>
        <p:sp>
          <p:nvSpPr>
            <p:cNvPr id="14" name="ï$ľíḑê"/>
            <p:cNvSpPr/>
            <p:nvPr/>
          </p:nvSpPr>
          <p:spPr>
            <a:xfrm>
              <a:off x="3021663" y="2462193"/>
              <a:ext cx="4086839" cy="17656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latin typeface="+mn-ea"/>
              </a:endParaRPr>
            </a:p>
          </p:txBody>
        </p:sp>
        <p:sp>
          <p:nvSpPr>
            <p:cNvPr id="17" name="文本框 32"/>
            <p:cNvSpPr txBox="1"/>
            <p:nvPr/>
          </p:nvSpPr>
          <p:spPr>
            <a:xfrm>
              <a:off x="3468878" y="2784908"/>
              <a:ext cx="3562967" cy="12913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</a:rPr>
                <a:t>04  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</a:rPr>
                <a:t>保持高度的自信心</a:t>
              </a:r>
            </a:p>
          </p:txBody>
        </p:sp>
      </p:grpSp>
      <p:sp>
        <p:nvSpPr>
          <p:cNvPr id="25" name="矩形 31747"/>
          <p:cNvSpPr>
            <a:spLocks noChangeArrowheads="1"/>
          </p:cNvSpPr>
          <p:nvPr/>
        </p:nvSpPr>
        <p:spPr bwMode="auto">
          <a:xfrm>
            <a:off x="4153536" y="1200150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快乐的几种技巧：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305936" y="2866370"/>
            <a:ext cx="4076064" cy="547066"/>
            <a:chOff x="-11245" y="4317964"/>
            <a:chExt cx="5599629" cy="1765676"/>
          </a:xfrm>
        </p:grpSpPr>
        <p:sp>
          <p:nvSpPr>
            <p:cNvPr id="9" name="işlïḋè"/>
            <p:cNvSpPr/>
            <p:nvPr/>
          </p:nvSpPr>
          <p:spPr>
            <a:xfrm>
              <a:off x="-11245" y="4317964"/>
              <a:ext cx="5599629" cy="1765676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latin typeface="+mn-ea"/>
              </a:endParaRPr>
            </a:p>
          </p:txBody>
        </p:sp>
        <p:sp>
          <p:nvSpPr>
            <p:cNvPr id="30" name="文本框 32770"/>
            <p:cNvSpPr txBox="1">
              <a:spLocks noChangeArrowheads="1"/>
            </p:cNvSpPr>
            <p:nvPr/>
          </p:nvSpPr>
          <p:spPr bwMode="auto">
            <a:xfrm>
              <a:off x="569025" y="4555117"/>
              <a:ext cx="4400550" cy="129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05  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  <a:ea typeface="+mn-ea"/>
                </a:rPr>
                <a:t>学会宽恕他人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05936" y="3780770"/>
            <a:ext cx="4076064" cy="547066"/>
            <a:chOff x="7195381" y="4317964"/>
            <a:chExt cx="4996621" cy="1765676"/>
          </a:xfrm>
        </p:grpSpPr>
        <p:sp>
          <p:nvSpPr>
            <p:cNvPr id="10" name="işḻïďé"/>
            <p:cNvSpPr/>
            <p:nvPr/>
          </p:nvSpPr>
          <p:spPr>
            <a:xfrm>
              <a:off x="7195381" y="4317964"/>
              <a:ext cx="4996621" cy="17656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latin typeface="+mn-ea"/>
              </a:endParaRPr>
            </a:p>
          </p:txBody>
        </p:sp>
        <p:sp>
          <p:nvSpPr>
            <p:cNvPr id="31" name="文本框 33794"/>
            <p:cNvSpPr txBox="1">
              <a:spLocks noChangeArrowheads="1"/>
            </p:cNvSpPr>
            <p:nvPr/>
          </p:nvSpPr>
          <p:spPr bwMode="auto">
            <a:xfrm>
              <a:off x="7619417" y="4593731"/>
              <a:ext cx="4438830" cy="129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latin typeface="+mn-ea"/>
                  <a:ea typeface="+mn-ea"/>
                </a:rPr>
                <a:t>06  </a:t>
              </a:r>
              <a:r>
                <a:rPr lang="zh-CN" altLang="en-US" sz="2000" dirty="0">
                  <a:solidFill>
                    <a:schemeClr val="bg1"/>
                  </a:solidFill>
                  <a:latin typeface="+mn-ea"/>
                  <a:ea typeface="+mn-ea"/>
                </a:rPr>
                <a:t>有几个知心朋友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2" y="1152929"/>
            <a:ext cx="4445588" cy="31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45057"/>
          <p:cNvSpPr>
            <a:spLocks noChangeArrowheads="1"/>
          </p:cNvSpPr>
          <p:nvPr/>
        </p:nvSpPr>
        <p:spPr bwMode="auto">
          <a:xfrm>
            <a:off x="3802226" y="1407465"/>
            <a:ext cx="362182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要经得起考试的考验。 </a:t>
            </a:r>
          </a:p>
        </p:txBody>
      </p:sp>
      <p:sp>
        <p:nvSpPr>
          <p:cNvPr id="26" name="矩形 25"/>
          <p:cNvSpPr/>
          <p:nvPr/>
        </p:nvSpPr>
        <p:spPr>
          <a:xfrm>
            <a:off x="3802226" y="19280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题海无边，总结是岸。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802226" y="2969358"/>
            <a:ext cx="5113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多学一点，多做一点，能力会更强一点。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802226" y="2448727"/>
            <a:ext cx="3419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最淡的墨水也胜过最强的记忆。</a:t>
            </a:r>
          </a:p>
        </p:txBody>
      </p:sp>
      <p:sp>
        <p:nvSpPr>
          <p:cNvPr id="29" name="矩形 28"/>
          <p:cNvSpPr/>
          <p:nvPr/>
        </p:nvSpPr>
        <p:spPr>
          <a:xfrm>
            <a:off x="3802226" y="3489989"/>
            <a:ext cx="5189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一本好书，胜过任何珍宝，一本坏书，比强盗还坏</a:t>
            </a:r>
          </a:p>
        </p:txBody>
      </p:sp>
      <p:sp>
        <p:nvSpPr>
          <p:cNvPr id="30" name="矩形 29"/>
          <p:cNvSpPr/>
          <p:nvPr/>
        </p:nvSpPr>
        <p:spPr>
          <a:xfrm>
            <a:off x="3802226" y="3985796"/>
            <a:ext cx="2393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请不要随意说放弃。</a:t>
            </a:r>
          </a:p>
        </p:txBody>
      </p:sp>
      <p:sp>
        <p:nvSpPr>
          <p:cNvPr id="31" name="文本框 45058"/>
          <p:cNvSpPr txBox="1"/>
          <p:nvPr/>
        </p:nvSpPr>
        <p:spPr>
          <a:xfrm>
            <a:off x="990600" y="1428750"/>
            <a:ext cx="2667000" cy="4001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送给学子的十二句话：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5720"/>
            <a:ext cx="4386295" cy="3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6081"/>
          <p:cNvSpPr>
            <a:spLocks noChangeArrowheads="1"/>
          </p:cNvSpPr>
          <p:nvPr/>
        </p:nvSpPr>
        <p:spPr bwMode="auto">
          <a:xfrm>
            <a:off x="1066800" y="1349278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有信心未必会赢，没有信心一定会输。</a:t>
            </a:r>
          </a:p>
        </p:txBody>
      </p:sp>
      <p:sp>
        <p:nvSpPr>
          <p:cNvPr id="2" name="矩形 1"/>
          <p:cNvSpPr/>
          <p:nvPr/>
        </p:nvSpPr>
        <p:spPr>
          <a:xfrm>
            <a:off x="1066800" y="1876582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勤奋者天天都有希望，懒惰者除了失望还是失望。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66800" y="2403886"/>
            <a:ext cx="5247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坚定信心，多做实事，享受学习的乐趣。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66800" y="293119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一人为全班，全班为一人。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066800" y="3458494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我们可以成为朋友。    </a:t>
            </a:r>
          </a:p>
        </p:txBody>
      </p:sp>
      <p:sp>
        <p:nvSpPr>
          <p:cNvPr id="23" name="矩形 22"/>
          <p:cNvSpPr/>
          <p:nvPr/>
        </p:nvSpPr>
        <p:spPr>
          <a:xfrm>
            <a:off x="1066800" y="3985796"/>
            <a:ext cx="4673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 </a:t>
            </a:r>
            <a:r>
              <a: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愿每个同学都成为最好的自己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13" y="1733550"/>
            <a:ext cx="4027387" cy="33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三角形 31"/>
          <p:cNvSpPr/>
          <p:nvPr/>
        </p:nvSpPr>
        <p:spPr>
          <a:xfrm rot="5823843">
            <a:off x="2402331" y="4012355"/>
            <a:ext cx="699518" cy="86184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404977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H="1">
              <a:off x="1447800" y="2966934"/>
              <a:ext cx="5791199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362200" y="2800350"/>
              <a:ext cx="4343400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1900" dirty="0">
                  <a:solidFill>
                    <a:schemeClr val="bg1"/>
                  </a:solidFill>
                </a:rPr>
                <a:t> 青春励志主题班会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795">
            <a:off x="6111716" y="807156"/>
            <a:ext cx="1499652" cy="17412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132">
            <a:off x="826075" y="589318"/>
            <a:ext cx="1798417" cy="19171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24200" y="3714750"/>
            <a:ext cx="2749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spc="6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演示完毕感谢您的观看</a:t>
            </a:r>
          </a:p>
        </p:txBody>
      </p:sp>
      <p:sp>
        <p:nvSpPr>
          <p:cNvPr id="21" name="矩形 20"/>
          <p:cNvSpPr/>
          <p:nvPr/>
        </p:nvSpPr>
        <p:spPr>
          <a:xfrm>
            <a:off x="2576618" y="3304798"/>
            <a:ext cx="3905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 youth inspirational theme </a:t>
            </a:r>
            <a:endParaRPr lang="en-US" altLang="zh-CN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67000" y="1300648"/>
            <a:ext cx="3647152" cy="1571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zh-CN" altLang="en-US" sz="54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rgbClr val="01BB8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锐智W" panose="00020600040101010101" pitchFamily="18" charset="-122"/>
                <a:ea typeface="汉仪锐智W" panose="00020600040101010101" pitchFamily="18" charset="-122"/>
              </a:rPr>
              <a:t>成功无捷径</a:t>
            </a:r>
            <a:endParaRPr lang="en-US" altLang="zh-CN" sz="5400" b="1" dirty="0">
              <a:ln w="25400">
                <a:solidFill>
                  <a:schemeClr val="bg1"/>
                </a:solidFill>
                <a:prstDash val="solid"/>
              </a:ln>
              <a:solidFill>
                <a:srgbClr val="01BB88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锐智W" panose="00020600040101010101" pitchFamily="18" charset="-122"/>
              <a:ea typeface="汉仪锐智W" panose="00020600040101010101" pitchFamily="18" charset="-122"/>
            </a:endParaRPr>
          </a:p>
          <a:p>
            <a:pPr>
              <a:lnSpc>
                <a:spcPct val="89000"/>
              </a:lnSpc>
            </a:pPr>
            <a:r>
              <a:rPr lang="zh-CN" altLang="en-US" sz="54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rgbClr val="01BB8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锐智W" panose="00020600040101010101" pitchFamily="18" charset="-122"/>
                <a:ea typeface="汉仪锐智W" panose="00020600040101010101" pitchFamily="18" charset="-122"/>
              </a:rPr>
              <a:t>学习需奋斗</a:t>
            </a:r>
          </a:p>
        </p:txBody>
      </p:sp>
    </p:spTree>
    <p:extLst>
      <p:ext uri="{BB962C8B-B14F-4D97-AF65-F5344CB8AC3E}">
        <p14:creationId xmlns:p14="http://schemas.microsoft.com/office/powerpoint/2010/main" val="10926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2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0" grpId="0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510821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</p:grp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200400" y="1737938"/>
            <a:ext cx="18466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第一部分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182814" y="2341369"/>
            <a:ext cx="35989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spc="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狮子与羚羊</a:t>
            </a:r>
            <a:endParaRPr lang="zh-CN" altLang="en-US" sz="3600" b="1" spc="600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132">
            <a:off x="949796" y="536627"/>
            <a:ext cx="2147817" cy="228965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106613" y="304061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 youth inspirational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theme youth inspirational theme class meeting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7" y="1164320"/>
            <a:ext cx="2051717" cy="1123870"/>
          </a:xfrm>
          <a:prstGeom prst="rect">
            <a:avLst/>
          </a:prstGeom>
        </p:spPr>
      </p:pic>
      <p:sp>
        <p:nvSpPr>
          <p:cNvPr id="35" name="直角三角形 34"/>
          <p:cNvSpPr/>
          <p:nvPr/>
        </p:nvSpPr>
        <p:spPr>
          <a:xfrm rot="9012643">
            <a:off x="3038392" y="3586687"/>
            <a:ext cx="398650" cy="3162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8911987">
            <a:off x="3371839" y="3834216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18911987">
            <a:off x="3966653" y="3536981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9012643">
            <a:off x="4119411" y="3920913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8911987">
            <a:off x="4534248" y="350448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9012643">
            <a:off x="5093720" y="3883428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8911987">
            <a:off x="5512019" y="3576809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5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5" grpId="0"/>
      <p:bldP spid="28" grpId="0"/>
      <p:bldP spid="32" grpId="0"/>
      <p:bldP spid="35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7171"/>
          <p:cNvSpPr txBox="1">
            <a:spLocks noChangeArrowheads="1"/>
          </p:cNvSpPr>
          <p:nvPr/>
        </p:nvSpPr>
        <p:spPr bwMode="auto">
          <a:xfrm>
            <a:off x="914400" y="1733550"/>
            <a:ext cx="402364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非洲，每天早晨羚羊睁开眼睛，所想的第一件事就是：我必须跑得更快。而在同一时刻，狮子从睡梦中醒来，首先闪现在脑海里的是，我必须跑得再快一些，以追上更多的羚羊。于是，几乎同时，羚羊和狮子一跃而起，迎着朝阳跑去。</a:t>
            </a:r>
          </a:p>
        </p:txBody>
      </p:sp>
      <p:sp>
        <p:nvSpPr>
          <p:cNvPr id="10" name="矩形 9"/>
          <p:cNvSpPr/>
          <p:nvPr/>
        </p:nvSpPr>
        <p:spPr>
          <a:xfrm>
            <a:off x="914400" y="1352550"/>
            <a:ext cx="3947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一个拼命地跑，一个拼命地追，为什么？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5181600" y="1365050"/>
            <a:ext cx="2559917" cy="2883100"/>
          </a:xfrm>
          <a:custGeom>
            <a:avLst/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695097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  <a:gd name="connsiteX12" fmla="*/ 0 w 4521200"/>
              <a:gd name="connsiteY12" fmla="*/ 0 h 4559300"/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695097 h 4559300"/>
              <a:gd name="connsiteX9" fmla="*/ 4521200 w 4521200"/>
              <a:gd name="connsiteY9" fmla="*/ 1709384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  <a:gd name="connsiteX12" fmla="*/ 0 w 4521200"/>
              <a:gd name="connsiteY12" fmla="*/ 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695097"/>
                </a:lnTo>
                <a:lnTo>
                  <a:pt x="4521200" y="1709384"/>
                </a:lnTo>
                <a:lnTo>
                  <a:pt x="4521200" y="4559300"/>
                </a:lnTo>
                <a:lnTo>
                  <a:pt x="0" y="4559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5181600" y="1624786"/>
            <a:ext cx="2816186" cy="148530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5455517" y="1982202"/>
            <a:ext cx="251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保命就是它们共同的目标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2301" y="3295448"/>
            <a:ext cx="213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一个害怕被吃掉</a:t>
            </a:r>
            <a:endParaRPr lang="en-US" altLang="zh-CN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一个害怕被饿死</a:t>
            </a:r>
          </a:p>
        </p:txBody>
      </p:sp>
    </p:spTree>
    <p:extLst>
      <p:ext uri="{BB962C8B-B14F-4D97-AF65-F5344CB8AC3E}">
        <p14:creationId xmlns:p14="http://schemas.microsoft.com/office/powerpoint/2010/main" val="401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2" grpId="0" animBg="1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8193"/>
          <p:cNvSpPr txBox="1">
            <a:spLocks noChangeArrowheads="1"/>
          </p:cNvSpPr>
          <p:nvPr/>
        </p:nvSpPr>
        <p:spPr bwMode="auto">
          <a:xfrm>
            <a:off x="3657600" y="1352550"/>
            <a:ext cx="47244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又何尝不是这样呢？处处都是千帆竞渡，处处都是芸芸的众生。生活是公正的，又是极其残酷的，在人生的每一道驿站，每一瞬，我们若消极懈怠，不思上进，必将被抛的老远，或是淘汰出局，或是被生活碾碎撕烂，体无完肤。因此，无论你是羚羊还是狮子，每当太阳升起的时候，就要毫不迟疑地向前奔跑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面对学业，面对这个必将决定每个学生今后生活状况和人生轨迹的阶段，你也必须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奔跑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，而且必须跑得更快！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6350"/>
            <a:ext cx="3429000" cy="28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2"/>
          <p:cNvSpPr txBox="1"/>
          <p:nvPr/>
        </p:nvSpPr>
        <p:spPr>
          <a:xfrm>
            <a:off x="1693833" y="2112166"/>
            <a:ext cx="251212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奔跑是一种学习方式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flipH="1">
            <a:off x="1709202" y="2575196"/>
            <a:ext cx="2527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集中精力，要事为先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5001390" y="2118004"/>
            <a:ext cx="251212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奔跑是一种做事原则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 flipH="1">
            <a:off x="5016759" y="2581034"/>
            <a:ext cx="2527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脚踏实地，步步为营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1693833" y="3255166"/>
            <a:ext cx="251212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奔跑是一种精神追求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 flipH="1">
            <a:off x="1676400" y="3703711"/>
            <a:ext cx="2527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挑战极限，勇创一流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40" name="TextBox 12"/>
          <p:cNvSpPr txBox="1"/>
          <p:nvPr/>
        </p:nvSpPr>
        <p:spPr>
          <a:xfrm>
            <a:off x="5001390" y="3277873"/>
            <a:ext cx="251212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Bold" panose="020F0502020204030203" pitchFamily="34" charset="0"/>
              </a:rPr>
              <a:t>奔跑是一种理想信念</a:t>
            </a:r>
            <a:endParaRPr lang="en-US" sz="1600" dirty="0">
              <a:solidFill>
                <a:schemeClr val="tx2"/>
              </a:solidFill>
              <a:latin typeface="+mn-ea"/>
              <a:cs typeface="Lato Bold" panose="020F0502020204030203" pitchFamily="34" charset="0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 flipH="1">
            <a:off x="4983957" y="3726418"/>
            <a:ext cx="2527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2"/>
                </a:solidFill>
                <a:latin typeface="+mn-ea"/>
                <a:cs typeface="Lato regular" panose="020F0502020204030203" pitchFamily="34" charset="0"/>
              </a:rPr>
              <a:t>相信自己，拼搏必胜</a:t>
            </a:r>
            <a:endParaRPr lang="en-US" altLang="en-US" sz="1600" dirty="0">
              <a:solidFill>
                <a:schemeClr val="tx2"/>
              </a:solidFill>
              <a:latin typeface="+mn-ea"/>
              <a:cs typeface="Lato regular" panose="020F050202020403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524000" y="1197766"/>
            <a:ext cx="606319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6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让我们朝着目标不懈奔跑</a:t>
            </a:r>
          </a:p>
        </p:txBody>
      </p:sp>
    </p:spTree>
    <p:extLst>
      <p:ext uri="{BB962C8B-B14F-4D97-AF65-F5344CB8AC3E}">
        <p14:creationId xmlns:p14="http://schemas.microsoft.com/office/powerpoint/2010/main" val="15699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6" grpId="0"/>
      <p:bldP spid="37" grpId="0"/>
      <p:bldP spid="40" grpId="0"/>
      <p:bldP spid="41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0241"/>
          <p:cNvSpPr txBox="1">
            <a:spLocks noChangeArrowheads="1"/>
          </p:cNvSpPr>
          <p:nvPr/>
        </p:nvSpPr>
        <p:spPr bwMode="auto">
          <a:xfrm>
            <a:off x="914400" y="1276350"/>
            <a:ext cx="73914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3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Amherst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学院进行了一个很有意思的实验。实验人员用很多铁圈将一个小南瓜整个箍住，观察它逐渐长大时，能抗住多大由铁圈给予它的压力。当初实验员估计南瓜最多能够承受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磅的压力。在实验的第一个月，南瓜就承受了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磅的压力，第二个月，南瓜承受了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磅的压力。当它承受到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磅的压力时，研究人员开始对铁圈进行加固，以免南瓜把铁圈撑开。当研究结束时，南瓜承受了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磅的压力时，瓜皮才因为巨大的反作用力产生破裂。当他们取下铁圈，费很大力气打开南瓜时，它已无法食用。因为试图想突破重重铁圈的压迫，南瓜中间充满了坚韧牢固的层层纤维。为了吸取养分，以便于提供向外膨胀的力量，南瓜的根系总长甚至超过了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万英尺，所有的根都不屈地往各个方向伸展，几乎穿透了整个花园的每一寸土地。</a:t>
            </a:r>
          </a:p>
          <a:p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1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14400" y="987325"/>
            <a:ext cx="3539727" cy="3614109"/>
            <a:chOff x="1155921" y="1241284"/>
            <a:chExt cx="2242514" cy="2251676"/>
          </a:xfrm>
          <a:solidFill>
            <a:schemeClr val="accent1">
              <a:alpha val="76078"/>
            </a:schemeClr>
          </a:solidFill>
          <a:effectLst/>
        </p:grpSpPr>
        <p:sp>
          <p:nvSpPr>
            <p:cNvPr id="10" name="Oval 16"/>
            <p:cNvSpPr/>
            <p:nvPr/>
          </p:nvSpPr>
          <p:spPr>
            <a:xfrm>
              <a:off x="1155921" y="1241284"/>
              <a:ext cx="2242514" cy="2251676"/>
            </a:xfrm>
            <a:prstGeom prst="ellipse">
              <a:avLst/>
            </a:prstGeom>
            <a:noFill/>
            <a:ln w="127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3729" tIns="41864" rIns="83729" bIns="41864" rtlCol="0" anchor="ctr"/>
            <a:lstStyle/>
            <a:p>
              <a:pPr algn="ctr">
                <a:lnSpc>
                  <a:spcPct val="120000"/>
                </a:lnSpc>
              </a:pPr>
              <a:endPara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1197" y="1654869"/>
              <a:ext cx="1603990" cy="1380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常我们很难想象一个南瓜能承受如此大压力。倘若南瓜能够承受如此大的压力，那么人也一定能够承受。一个人的潜力能有多大？我无法准确回答，但我相信生命的潜能永远大于我们对它的估价！只要我们相信。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876800" y="1642485"/>
            <a:ext cx="3276600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9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不是因为有些事情难以做到，我们才失去自信；</a:t>
            </a:r>
          </a:p>
          <a:p>
            <a:pPr marL="342900" indent="-342900">
              <a:lnSpc>
                <a:spcPct val="200000"/>
              </a:lnSpc>
              <a:spcBef>
                <a:spcPts val="9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而是因为我们失去了自信，有些事情才显得难以做到。</a:t>
            </a:r>
          </a:p>
        </p:txBody>
      </p:sp>
    </p:spTree>
    <p:extLst>
      <p:ext uri="{BB962C8B-B14F-4D97-AF65-F5344CB8AC3E}">
        <p14:creationId xmlns:p14="http://schemas.microsoft.com/office/powerpoint/2010/main" val="22143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32"/>
          <p:cNvSpPr/>
          <p:nvPr/>
        </p:nvSpPr>
        <p:spPr>
          <a:xfrm rot="14943137">
            <a:off x="7809554" y="1885446"/>
            <a:ext cx="699518" cy="86184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直角三角形 26"/>
          <p:cNvSpPr/>
          <p:nvPr/>
        </p:nvSpPr>
        <p:spPr>
          <a:xfrm rot="20185703">
            <a:off x="615773" y="3263806"/>
            <a:ext cx="1169677" cy="14411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rot="9012643">
            <a:off x="1234902" y="350127"/>
            <a:ext cx="790577" cy="62711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19887504">
            <a:off x="381979" y="212447"/>
            <a:ext cx="1215852" cy="9704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158225" y="3471777"/>
            <a:ext cx="1308262" cy="1308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2191789">
            <a:off x="6841705" y="552853"/>
            <a:ext cx="1525119" cy="11406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9825" y="880976"/>
            <a:ext cx="7315200" cy="351957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6763" y="2510821"/>
            <a:ext cx="8073062" cy="1280129"/>
            <a:chOff x="390607" y="2333223"/>
            <a:chExt cx="8073062" cy="12801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5090" flipH="1">
              <a:off x="7082062" y="2199046"/>
              <a:ext cx="1247430" cy="151578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94910">
              <a:off x="524784" y="2231745"/>
              <a:ext cx="1247430" cy="1515784"/>
            </a:xfrm>
            <a:prstGeom prst="rect">
              <a:avLst/>
            </a:prstGeom>
          </p:spPr>
        </p:pic>
      </p:grp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200400" y="1737938"/>
            <a:ext cx="1846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第二部分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182814" y="2341369"/>
            <a:ext cx="359898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spc="600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龟 兔 赛 跑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132">
            <a:off x="949796" y="536627"/>
            <a:ext cx="2147817" cy="228965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106613" y="304061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youth inspirational theme class meeting youth inspirational </a:t>
            </a:r>
            <a:endParaRPr lang="en-US" altLang="zh-CN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900" dirty="0">
                <a:solidFill>
                  <a:schemeClr val="accent1">
                    <a:lumMod val="75000"/>
                  </a:schemeClr>
                </a:solidFill>
              </a:rPr>
              <a:t>theme youth inspirational theme class meeting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7" y="1164320"/>
            <a:ext cx="2051717" cy="1123870"/>
          </a:xfrm>
          <a:prstGeom prst="rect">
            <a:avLst/>
          </a:prstGeom>
        </p:spPr>
      </p:pic>
      <p:sp>
        <p:nvSpPr>
          <p:cNvPr id="35" name="直角三角形 34"/>
          <p:cNvSpPr/>
          <p:nvPr/>
        </p:nvSpPr>
        <p:spPr>
          <a:xfrm rot="9012643">
            <a:off x="3038392" y="3586687"/>
            <a:ext cx="398650" cy="3162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rot="18911987">
            <a:off x="3371839" y="3834216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rot="18911987">
            <a:off x="3966653" y="3536981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直角三角形 38"/>
          <p:cNvSpPr/>
          <p:nvPr/>
        </p:nvSpPr>
        <p:spPr>
          <a:xfrm rot="9012643">
            <a:off x="4119411" y="3920913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rot="18911987">
            <a:off x="4534248" y="3504480"/>
            <a:ext cx="398650" cy="3162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直角三角形 49"/>
          <p:cNvSpPr/>
          <p:nvPr/>
        </p:nvSpPr>
        <p:spPr>
          <a:xfrm rot="9012643">
            <a:off x="5093720" y="3883428"/>
            <a:ext cx="180055" cy="14282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直角三角形 50"/>
          <p:cNvSpPr/>
          <p:nvPr/>
        </p:nvSpPr>
        <p:spPr>
          <a:xfrm rot="18911987">
            <a:off x="5512019" y="3576809"/>
            <a:ext cx="178955" cy="14195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31" grpId="0" animBg="1"/>
      <p:bldP spid="30" grpId="0" animBg="1"/>
      <p:bldP spid="23" grpId="0" animBg="1"/>
      <p:bldP spid="22" grpId="0" animBg="1"/>
      <p:bldP spid="24" grpId="0" animBg="1"/>
      <p:bldP spid="25" grpId="0"/>
      <p:bldP spid="28" grpId="0"/>
      <p:bldP spid="32" grpId="0"/>
      <p:bldP spid="35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64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1AF86"/>
      </a:accent1>
      <a:accent2>
        <a:srgbClr val="FF9933"/>
      </a:accent2>
      <a:accent3>
        <a:srgbClr val="01AF86"/>
      </a:accent3>
      <a:accent4>
        <a:srgbClr val="FF9933"/>
      </a:accent4>
      <a:accent5>
        <a:srgbClr val="01AF86"/>
      </a:accent5>
      <a:accent6>
        <a:srgbClr val="FF9933"/>
      </a:accent6>
      <a:hlink>
        <a:srgbClr val="01AF86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Microsoft Office PowerPoint</Application>
  <PresentationFormat>全屏显示(16:9)</PresentationFormat>
  <Paragraphs>113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汉仪锐智W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2019-05-08T21:57:22Z</dcterms:created>
  <dcterms:modified xsi:type="dcterms:W3CDTF">2024-03-03T02:09:55Z</dcterms:modified>
</cp:coreProperties>
</file>