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4" r:id="rId4"/>
    <p:sldId id="258" r:id="rId5"/>
    <p:sldId id="265" r:id="rId6"/>
    <p:sldId id="259" r:id="rId7"/>
    <p:sldId id="270" r:id="rId8"/>
    <p:sldId id="271" r:id="rId9"/>
    <p:sldId id="260" r:id="rId10"/>
    <p:sldId id="269" r:id="rId11"/>
    <p:sldId id="272" r:id="rId12"/>
    <p:sldId id="261" r:id="rId13"/>
    <p:sldId id="268" r:id="rId14"/>
    <p:sldId id="273" r:id="rId15"/>
    <p:sldId id="262" r:id="rId16"/>
    <p:sldId id="267" r:id="rId17"/>
    <p:sldId id="263" r:id="rId18"/>
    <p:sldId id="274" r:id="rId19"/>
    <p:sldId id="257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E1EF"/>
    <a:srgbClr val="EF9999"/>
    <a:srgbClr val="241916"/>
    <a:srgbClr val="FFFFFF"/>
    <a:srgbClr val="95B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298B-73D6-4CC6-9556-8ACEDDEFB8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817F-8B9A-478F-9D69-326E4B0556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298B-73D6-4CC6-9556-8ACEDDEFB8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817F-8B9A-478F-9D69-326E4B0556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298B-73D6-4CC6-9556-8ACEDDEFB8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817F-8B9A-478F-9D69-326E4B0556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298B-73D6-4CC6-9556-8ACEDDEFB8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817F-8B9A-478F-9D69-326E4B0556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298B-73D6-4CC6-9556-8ACEDDEFB8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817F-8B9A-478F-9D69-326E4B0556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298B-73D6-4CC6-9556-8ACEDDEFB8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817F-8B9A-478F-9D69-326E4B0556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531543" y="487777"/>
            <a:ext cx="11128913" cy="5882445"/>
            <a:chOff x="531543" y="487777"/>
            <a:chExt cx="11128913" cy="5882445"/>
          </a:xfrm>
        </p:grpSpPr>
        <p:sp>
          <p:nvSpPr>
            <p:cNvPr id="8" name="矩形 7"/>
            <p:cNvSpPr/>
            <p:nvPr userDrawn="1"/>
          </p:nvSpPr>
          <p:spPr>
            <a:xfrm>
              <a:off x="576596" y="566402"/>
              <a:ext cx="11007744" cy="5725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3" t="11520" r="7993" b="10518"/>
            <a:stretch>
              <a:fillRect/>
            </a:stretch>
          </p:blipFill>
          <p:spPr>
            <a:xfrm>
              <a:off x="531543" y="487777"/>
              <a:ext cx="11128913" cy="588244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39745" y="317055"/>
            <a:ext cx="11512509" cy="6223890"/>
            <a:chOff x="314507" y="278834"/>
            <a:chExt cx="11636759" cy="6300332"/>
          </a:xfrm>
        </p:grpSpPr>
        <p:grpSp>
          <p:nvGrpSpPr>
            <p:cNvPr id="7" name="组合 6"/>
            <p:cNvGrpSpPr/>
            <p:nvPr userDrawn="1"/>
          </p:nvGrpSpPr>
          <p:grpSpPr>
            <a:xfrm>
              <a:off x="314507" y="278834"/>
              <a:ext cx="11636759" cy="6300332"/>
              <a:chOff x="531543" y="487777"/>
              <a:chExt cx="11128913" cy="5882445"/>
            </a:xfrm>
          </p:grpSpPr>
          <p:sp>
            <p:nvSpPr>
              <p:cNvPr id="8" name="矩形 7"/>
              <p:cNvSpPr/>
              <p:nvPr userDrawn="1"/>
            </p:nvSpPr>
            <p:spPr>
              <a:xfrm>
                <a:off x="576596" y="566402"/>
                <a:ext cx="11007744" cy="5725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3" t="11520" r="7993" b="10518"/>
              <a:stretch>
                <a:fillRect/>
              </a:stretch>
            </p:blipFill>
            <p:spPr>
              <a:xfrm>
                <a:off x="531543" y="487777"/>
                <a:ext cx="11128913" cy="5882445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 userDrawn="1"/>
          </p:nvSpPr>
          <p:spPr>
            <a:xfrm>
              <a:off x="535827" y="500882"/>
              <a:ext cx="11147526" cy="5853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298B-73D6-4CC6-9556-8ACEDDEFB8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817F-8B9A-478F-9D69-326E4B0556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298B-73D6-4CC6-9556-8ACEDDEFB8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817F-8B9A-478F-9D69-326E4B0556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9298B-73D6-4CC6-9556-8ACEDDEFB8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8817F-8B9A-478F-9D69-326E4B0556F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933036" y="1807516"/>
            <a:ext cx="43259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自</a:t>
            </a:r>
            <a:r>
              <a:rPr lang="en-US" altLang="zh-CN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信</a:t>
            </a:r>
            <a:r>
              <a:rPr lang="en-US" altLang="zh-CN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主</a:t>
            </a:r>
            <a:r>
              <a:rPr lang="en-US" altLang="zh-CN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题</a:t>
            </a:r>
            <a:r>
              <a:rPr lang="en-US" altLang="zh-CN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班</a:t>
            </a:r>
            <a:r>
              <a:rPr lang="en-US" altLang="zh-CN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会</a:t>
            </a:r>
            <a:endParaRPr lang="zh-CN" altLang="en-US" sz="2000" dirty="0">
              <a:solidFill>
                <a:srgbClr val="EF9999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424625" y="2192554"/>
            <a:ext cx="9342750" cy="2116594"/>
            <a:chOff x="1424625" y="2192554"/>
            <a:chExt cx="9342750" cy="2116594"/>
          </a:xfrm>
        </p:grpSpPr>
        <p:sp>
          <p:nvSpPr>
            <p:cNvPr id="5" name="文本框 4"/>
            <p:cNvSpPr txBox="1"/>
            <p:nvPr/>
          </p:nvSpPr>
          <p:spPr>
            <a:xfrm>
              <a:off x="1424625" y="2192554"/>
              <a:ext cx="934275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三极丰腴简体" panose="00000500000000000000" pitchFamily="2" charset="-122"/>
                  <a:ea typeface="三极丰腴简体" panose="00000500000000000000" pitchFamily="2" charset="-122"/>
                </a:rPr>
                <a:t>天生我材必有用</a:t>
              </a:r>
              <a:endPara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三极丰腴简体" panose="00000500000000000000" pitchFamily="2" charset="-122"/>
                <a:ea typeface="三极丰腴简体" panose="00000500000000000000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190572" y="3537001"/>
              <a:ext cx="58108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dirty="0">
                  <a:solidFill>
                    <a:srgbClr val="95B5D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了解自己的自信程度、培养自信心</a:t>
              </a:r>
              <a:endParaRPr lang="zh-CN" altLang="en-US" dirty="0">
                <a:solidFill>
                  <a:srgbClr val="95B5D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096114" y="3830619"/>
              <a:ext cx="3999771" cy="478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如果我们经常觉得自己能行，从而大胆参与、大胆尝试，我们的锻炼机会就会越来越多，最后真的比别人更行!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847" y="693079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自信有什么作用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0607" r="83989" b="58671"/>
          <a:stretch>
            <a:fillRect/>
          </a:stretch>
        </p:blipFill>
        <p:spPr>
          <a:xfrm>
            <a:off x="653458" y="715064"/>
            <a:ext cx="627867" cy="47924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416738" y="1892926"/>
            <a:ext cx="9358524" cy="3693795"/>
            <a:chOff x="1416738" y="1823036"/>
            <a:chExt cx="9358524" cy="3693795"/>
          </a:xfrm>
        </p:grpSpPr>
        <p:sp>
          <p:nvSpPr>
            <p:cNvPr id="2" name="Freeform 7"/>
            <p:cNvSpPr/>
            <p:nvPr/>
          </p:nvSpPr>
          <p:spPr>
            <a:xfrm>
              <a:off x="1623183" y="2274962"/>
              <a:ext cx="8945633" cy="1581867"/>
            </a:xfrm>
            <a:custGeom>
              <a:avLst/>
              <a:gdLst>
                <a:gd name="connsiteX0" fmla="*/ 0 w 6781800"/>
                <a:gd name="connsiteY0" fmla="*/ 299838 h 1215160"/>
                <a:gd name="connsiteX1" fmla="*/ 2705100 w 6781800"/>
                <a:gd name="connsiteY1" fmla="*/ 52188 h 1215160"/>
                <a:gd name="connsiteX2" fmla="*/ 5619750 w 6781800"/>
                <a:gd name="connsiteY2" fmla="*/ 1195188 h 1215160"/>
                <a:gd name="connsiteX3" fmla="*/ 6781800 w 6781800"/>
                <a:gd name="connsiteY3" fmla="*/ 757038 h 1215160"/>
                <a:gd name="connsiteX0-1" fmla="*/ 0 w 6038850"/>
                <a:gd name="connsiteY0-2" fmla="*/ 299838 h 1304686"/>
                <a:gd name="connsiteX1-3" fmla="*/ 2705100 w 6038850"/>
                <a:gd name="connsiteY1-4" fmla="*/ 52188 h 1304686"/>
                <a:gd name="connsiteX2-5" fmla="*/ 5619750 w 6038850"/>
                <a:gd name="connsiteY2-6" fmla="*/ 1195188 h 1304686"/>
                <a:gd name="connsiteX3-7" fmla="*/ 6038850 w 6038850"/>
                <a:gd name="connsiteY3-8" fmla="*/ 1176138 h 1304686"/>
                <a:gd name="connsiteX0-9" fmla="*/ 0 w 6038850"/>
                <a:gd name="connsiteY0-10" fmla="*/ 287550 h 1218694"/>
                <a:gd name="connsiteX1-11" fmla="*/ 2705100 w 6038850"/>
                <a:gd name="connsiteY1-12" fmla="*/ 39900 h 1218694"/>
                <a:gd name="connsiteX2-13" fmla="*/ 4832350 w 6038850"/>
                <a:gd name="connsiteY2-14" fmla="*/ 1005100 h 1218694"/>
                <a:gd name="connsiteX3-15" fmla="*/ 6038850 w 6038850"/>
                <a:gd name="connsiteY3-16" fmla="*/ 1163850 h 1218694"/>
                <a:gd name="connsiteX0-17" fmla="*/ 0 w 6038850"/>
                <a:gd name="connsiteY0-18" fmla="*/ 287550 h 1225494"/>
                <a:gd name="connsiteX1-19" fmla="*/ 2705100 w 6038850"/>
                <a:gd name="connsiteY1-20" fmla="*/ 39900 h 1225494"/>
                <a:gd name="connsiteX2-21" fmla="*/ 4832350 w 6038850"/>
                <a:gd name="connsiteY2-22" fmla="*/ 1005100 h 1225494"/>
                <a:gd name="connsiteX3-23" fmla="*/ 6038850 w 6038850"/>
                <a:gd name="connsiteY3-24" fmla="*/ 1163850 h 12254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038850" h="1225494">
                  <a:moveTo>
                    <a:pt x="0" y="287550"/>
                  </a:moveTo>
                  <a:cubicBezTo>
                    <a:pt x="884237" y="89112"/>
                    <a:pt x="1899708" y="-79692"/>
                    <a:pt x="2705100" y="39900"/>
                  </a:cubicBezTo>
                  <a:cubicBezTo>
                    <a:pt x="3510492" y="159492"/>
                    <a:pt x="4371975" y="786025"/>
                    <a:pt x="4832350" y="1005100"/>
                  </a:cubicBezTo>
                  <a:cubicBezTo>
                    <a:pt x="5292725" y="1224175"/>
                    <a:pt x="5829300" y="1285558"/>
                    <a:pt x="6038850" y="1163850"/>
                  </a:cubicBezTo>
                </a:path>
              </a:pathLst>
            </a:custGeom>
            <a:ln w="12700" cmpd="sng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+mj-ea"/>
                <a:ea typeface="+mj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16738" y="3206134"/>
              <a:ext cx="2718447" cy="2310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自信能为自己带来很多意想不到的财富，包括:物质财富和精神财富，一个有自信的人则更能使他人赏识自己，一个有自信的人能激发自己奋斗的意志，从而步步迈向成功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736775" y="2895729"/>
              <a:ext cx="2718447" cy="2310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每个人无论身处在怎样的环境中，都应学会适时调整自身心态，即心理状态，且无论遇到任何问题，都需要带着自信去迎接人生中的各种挑战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30000"/>
                </a:lnSpc>
              </a:pP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056815" y="4312010"/>
              <a:ext cx="2718447" cy="1030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自信就是成功的基石，自信是种态度;自信是种气质;自信是种性格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6841" y="1823036"/>
              <a:ext cx="898314" cy="90385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804" y="2122038"/>
              <a:ext cx="898314" cy="90385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881" y="3273111"/>
              <a:ext cx="898314" cy="90385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086738" y="2787105"/>
            <a:ext cx="6018523" cy="1925881"/>
            <a:chOff x="3086739" y="2367280"/>
            <a:chExt cx="6018523" cy="1925881"/>
          </a:xfrm>
        </p:grpSpPr>
        <p:sp>
          <p:nvSpPr>
            <p:cNvPr id="5" name="文本框 4"/>
            <p:cNvSpPr txBox="1"/>
            <p:nvPr/>
          </p:nvSpPr>
          <p:spPr>
            <a:xfrm>
              <a:off x="3086739" y="2367280"/>
              <a:ext cx="601852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三极丰腴简体" panose="00000500000000000000" pitchFamily="2" charset="-122"/>
                  <a:ea typeface="三极丰腴简体" panose="00000500000000000000" pitchFamily="2" charset="-122"/>
                </a:rPr>
                <a:t>我诉我心</a:t>
              </a:r>
              <a:endParaRPr lang="zh-CN" alt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三极丰腴简体" panose="00000500000000000000" pitchFamily="2" charset="-122"/>
                <a:ea typeface="三极丰腴简体" panose="000005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851617" y="3814632"/>
              <a:ext cx="4488762" cy="478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如果我们经常觉得自己能行，从而大胆参与、大胆尝试，我们的锻炼机会就会越来越多，最后真的比别人更行!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 flipH="1">
            <a:off x="4793851" y="2020355"/>
            <a:ext cx="260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rgbClr val="EF9999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PART 04</a:t>
            </a:r>
            <a:endParaRPr lang="zh-CN" altLang="en-US" sz="3600" b="1" dirty="0">
              <a:solidFill>
                <a:srgbClr val="EF9999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847" y="693079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我诉我心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0607" r="83989" b="58671"/>
          <a:stretch>
            <a:fillRect/>
          </a:stretch>
        </p:blipFill>
        <p:spPr>
          <a:xfrm>
            <a:off x="653458" y="715064"/>
            <a:ext cx="627867" cy="47924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492453" y="2057653"/>
            <a:ext cx="6095028" cy="3372806"/>
            <a:chOff x="1492453" y="1847981"/>
            <a:chExt cx="6095028" cy="3372806"/>
          </a:xfrm>
        </p:grpSpPr>
        <p:sp>
          <p:nvSpPr>
            <p:cNvPr id="5" name="文本框 4"/>
            <p:cNvSpPr txBox="1"/>
            <p:nvPr/>
          </p:nvSpPr>
          <p:spPr>
            <a:xfrm>
              <a:off x="1492453" y="1847981"/>
              <a:ext cx="60950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EF9999"/>
                </a:buClr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你有过因为自信而成功的做好某一件事的经历吗?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92453" y="2479663"/>
              <a:ext cx="60950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EF9999"/>
                </a:buClr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讲一讲你所知道的自信的故事。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492453" y="3105207"/>
              <a:ext cx="60950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EF9999"/>
                </a:buClr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写一些你能行的事。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24432" y="3505317"/>
              <a:ext cx="2328225" cy="1715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99E1EF"/>
                </a:buClr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学好语文我能行!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99E1EF"/>
                </a:buClr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写好字我能行!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99E1EF"/>
                </a:buClr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学好数学我能行!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99E1EF"/>
                </a:buClr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参加演讲我能行!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327382" y="3505317"/>
              <a:ext cx="2497167" cy="1299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99E1EF"/>
                </a:buClr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跑步我能行!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99E1EF"/>
                </a:buClr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跳舞我能行!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99E1EF"/>
                </a:buClr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唱歌我能行!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16" y="2225064"/>
            <a:ext cx="3362992" cy="3362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847" y="693079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我诉我心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0607" r="83989" b="58671"/>
          <a:stretch>
            <a:fillRect/>
          </a:stretch>
        </p:blipFill>
        <p:spPr>
          <a:xfrm>
            <a:off x="653458" y="715064"/>
            <a:ext cx="627867" cy="4792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1295" r="16765" b="5478"/>
          <a:stretch>
            <a:fillRect/>
          </a:stretch>
        </p:blipFill>
        <p:spPr>
          <a:xfrm>
            <a:off x="1883643" y="2067592"/>
            <a:ext cx="2807029" cy="335474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541245" y="2190279"/>
            <a:ext cx="4837486" cy="3109367"/>
            <a:chOff x="5529597" y="2067592"/>
            <a:chExt cx="4837486" cy="3109367"/>
          </a:xfrm>
        </p:grpSpPr>
        <p:sp>
          <p:nvSpPr>
            <p:cNvPr id="5" name="文本框 4"/>
            <p:cNvSpPr txBox="1"/>
            <p:nvPr/>
          </p:nvSpPr>
          <p:spPr>
            <a:xfrm>
              <a:off x="5529597" y="2927846"/>
              <a:ext cx="4837486" cy="21309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自信是我们成功的必经之路，自信使我们不断成长。一位科学家这样说过:“自信是成功第一秘诀。”在我们的生活中，不论你干什么，首先必须对自己充满信心，有了信心便有了成功和收获的希望。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597" y="2067592"/>
              <a:ext cx="655223" cy="655223"/>
            </a:xfrm>
            <a:prstGeom prst="rect">
              <a:avLst/>
            </a:prstGeom>
          </p:spPr>
        </p:pic>
        <p:cxnSp>
          <p:nvCxnSpPr>
            <p:cNvPr id="11" name="直接连接符 10"/>
            <p:cNvCxnSpPr/>
            <p:nvPr/>
          </p:nvCxnSpPr>
          <p:spPr>
            <a:xfrm>
              <a:off x="5529597" y="2881252"/>
              <a:ext cx="4787496" cy="0"/>
            </a:xfrm>
            <a:prstGeom prst="line">
              <a:avLst/>
            </a:prstGeom>
            <a:ln w="12700">
              <a:solidFill>
                <a:srgbClr val="99E1E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5529597" y="5176959"/>
              <a:ext cx="4787496" cy="0"/>
            </a:xfrm>
            <a:prstGeom prst="line">
              <a:avLst/>
            </a:prstGeom>
            <a:ln w="12700">
              <a:solidFill>
                <a:srgbClr val="99E1E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086738" y="2787105"/>
            <a:ext cx="6018523" cy="1925881"/>
            <a:chOff x="3086739" y="2367280"/>
            <a:chExt cx="6018523" cy="1925881"/>
          </a:xfrm>
        </p:grpSpPr>
        <p:sp>
          <p:nvSpPr>
            <p:cNvPr id="5" name="文本框 4"/>
            <p:cNvSpPr txBox="1"/>
            <p:nvPr/>
          </p:nvSpPr>
          <p:spPr>
            <a:xfrm>
              <a:off x="3086739" y="2367280"/>
              <a:ext cx="601852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三极丰腴简体" panose="00000500000000000000" pitchFamily="2" charset="-122"/>
                  <a:ea typeface="三极丰腴简体" panose="00000500000000000000" pitchFamily="2" charset="-122"/>
                </a:rPr>
                <a:t>诗歌朗诵</a:t>
              </a:r>
              <a:endParaRPr lang="zh-CN" alt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三极丰腴简体" panose="00000500000000000000" pitchFamily="2" charset="-122"/>
                <a:ea typeface="三极丰腴简体" panose="000005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851617" y="3814632"/>
              <a:ext cx="4488762" cy="478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如果我们经常觉得自己能行，从而大胆参与、大胆尝试，我们的锻炼机会就会越来越多，最后真的比别人更行!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 flipH="1">
            <a:off x="4793851" y="2020355"/>
            <a:ext cx="260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rgbClr val="EF9999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PART 05</a:t>
            </a:r>
            <a:endParaRPr lang="zh-CN" altLang="en-US" sz="3600" b="1" dirty="0">
              <a:solidFill>
                <a:srgbClr val="EF9999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847" y="693079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诗歌朗诵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0607" r="83989" b="58671"/>
          <a:stretch>
            <a:fillRect/>
          </a:stretch>
        </p:blipFill>
        <p:spPr>
          <a:xfrm>
            <a:off x="653458" y="715064"/>
            <a:ext cx="627867" cy="4792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41382" y="1680099"/>
            <a:ext cx="3669249" cy="4161577"/>
            <a:chOff x="2018085" y="1680099"/>
            <a:chExt cx="3669249" cy="4161577"/>
          </a:xfrm>
        </p:grpSpPr>
        <p:sp>
          <p:nvSpPr>
            <p:cNvPr id="5" name="矩形: 圆角 4"/>
            <p:cNvSpPr/>
            <p:nvPr/>
          </p:nvSpPr>
          <p:spPr>
            <a:xfrm>
              <a:off x="2018085" y="2029551"/>
              <a:ext cx="3669249" cy="3812125"/>
            </a:xfrm>
            <a:prstGeom prst="roundRect">
              <a:avLst>
                <a:gd name="adj" fmla="val 7334"/>
              </a:avLst>
            </a:prstGeom>
            <a:noFill/>
            <a:ln>
              <a:solidFill>
                <a:srgbClr val="99E1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: 圆角 1"/>
            <p:cNvSpPr/>
            <p:nvPr/>
          </p:nvSpPr>
          <p:spPr>
            <a:xfrm>
              <a:off x="2626715" y="1680099"/>
              <a:ext cx="2451990" cy="465937"/>
            </a:xfrm>
            <a:prstGeom prst="roundRect">
              <a:avLst>
                <a:gd name="adj" fmla="val 50000"/>
              </a:avLst>
            </a:prstGeom>
            <a:solidFill>
              <a:srgbClr val="EF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《自信和坚韧》</a:t>
              </a:r>
              <a:endParaRPr lang="zh-CN" altLang="en-US" sz="2000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193055" y="2260831"/>
              <a:ext cx="3319308" cy="34485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山再高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高不过脚面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海再阔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阔不过航船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路再长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长也会有终点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云再厚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厚也蒙不住太阳的笑脸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人生只要有自信和坚韧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就会勇往直前闯过难关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登上辉煌的金字塔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摘取生命的桂冠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11" y="2242226"/>
            <a:ext cx="4158359" cy="3386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086738" y="2787105"/>
            <a:ext cx="6018523" cy="1925881"/>
            <a:chOff x="3086739" y="2367280"/>
            <a:chExt cx="6018523" cy="1925881"/>
          </a:xfrm>
        </p:grpSpPr>
        <p:sp>
          <p:nvSpPr>
            <p:cNvPr id="5" name="文本框 4"/>
            <p:cNvSpPr txBox="1"/>
            <p:nvPr/>
          </p:nvSpPr>
          <p:spPr>
            <a:xfrm>
              <a:off x="3086739" y="2367280"/>
              <a:ext cx="601852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三极丰腴简体" panose="00000500000000000000" pitchFamily="2" charset="-122"/>
                  <a:ea typeface="三极丰腴简体" panose="00000500000000000000" pitchFamily="2" charset="-122"/>
                </a:rPr>
                <a:t>灵魂续航</a:t>
              </a:r>
              <a:endParaRPr lang="zh-CN" alt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三极丰腴简体" panose="00000500000000000000" pitchFamily="2" charset="-122"/>
                <a:ea typeface="三极丰腴简体" panose="000005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851617" y="3814632"/>
              <a:ext cx="4488762" cy="478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如果我们经常觉得自己能行，从而大胆参与、大胆尝试，我们的锻炼机会就会越来越多，最后真的比别人更行!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 flipH="1">
            <a:off x="4793851" y="2020355"/>
            <a:ext cx="260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rgbClr val="EF9999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PART 06</a:t>
            </a:r>
            <a:endParaRPr lang="zh-CN" altLang="en-US" sz="3600" b="1" dirty="0">
              <a:solidFill>
                <a:srgbClr val="EF9999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847" y="693079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灵魂续航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0607" r="83989" b="58671"/>
          <a:stretch>
            <a:fillRect/>
          </a:stretch>
        </p:blipFill>
        <p:spPr>
          <a:xfrm>
            <a:off x="653458" y="715064"/>
            <a:ext cx="627867" cy="47924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522059" y="2069638"/>
            <a:ext cx="4987462" cy="1306659"/>
            <a:chOff x="1937516" y="1675333"/>
            <a:chExt cx="4987462" cy="1306659"/>
          </a:xfrm>
        </p:grpSpPr>
        <p:sp>
          <p:nvSpPr>
            <p:cNvPr id="8" name="椭圆 7"/>
            <p:cNvSpPr/>
            <p:nvPr/>
          </p:nvSpPr>
          <p:spPr>
            <a:xfrm>
              <a:off x="1960813" y="2248638"/>
              <a:ext cx="1386161" cy="733354"/>
            </a:xfrm>
            <a:prstGeom prst="ellipse">
              <a:avLst/>
            </a:prstGeom>
            <a:solidFill>
              <a:srgbClr val="EF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自 负</a:t>
              </a:r>
              <a:endParaRPr lang="zh-CN" altLang="en-US" sz="2000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924">
              <a:off x="1937516" y="1675333"/>
              <a:ext cx="1432755" cy="90857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589166" y="2354934"/>
              <a:ext cx="33358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过分自信叫什么?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3432556" y="2900454"/>
              <a:ext cx="2663444" cy="0"/>
            </a:xfrm>
            <a:prstGeom prst="line">
              <a:avLst/>
            </a:prstGeom>
            <a:ln w="12700">
              <a:solidFill>
                <a:srgbClr val="EF9999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2460727" y="3844837"/>
            <a:ext cx="4987462" cy="1306659"/>
            <a:chOff x="3843001" y="3384241"/>
            <a:chExt cx="4987462" cy="1306659"/>
          </a:xfrm>
        </p:grpSpPr>
        <p:sp>
          <p:nvSpPr>
            <p:cNvPr id="15" name="椭圆 14"/>
            <p:cNvSpPr/>
            <p:nvPr/>
          </p:nvSpPr>
          <p:spPr>
            <a:xfrm>
              <a:off x="3866298" y="3957546"/>
              <a:ext cx="1386161" cy="733354"/>
            </a:xfrm>
            <a:prstGeom prst="ellipse">
              <a:avLst/>
            </a:prstGeom>
            <a:solidFill>
              <a:srgbClr val="99E1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自 卑</a:t>
              </a:r>
              <a:endParaRPr lang="zh-CN" altLang="en-US" sz="2000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924">
              <a:off x="3843001" y="3384241"/>
              <a:ext cx="1432755" cy="90857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5494651" y="4063842"/>
              <a:ext cx="33358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过分不自信叫什么?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5338041" y="4609362"/>
              <a:ext cx="2663444" cy="0"/>
            </a:xfrm>
            <a:prstGeom prst="line">
              <a:avLst/>
            </a:prstGeom>
            <a:ln w="12700">
              <a:solidFill>
                <a:srgbClr val="99E1EF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/>
          <p:cNvSpPr txBox="1"/>
          <p:nvPr/>
        </p:nvSpPr>
        <p:spPr>
          <a:xfrm>
            <a:off x="7229293" y="2332446"/>
            <a:ext cx="3423175" cy="2961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我自信，我成功。请让我们相信自己，我很重要，我一定能做到。当你们失落或气馁的时候，请以此来鼓励自己。我很重要，我一定能做到，希望大家都能以这句话来勉励自己，度过以后慢慢的人生。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933036" y="1807516"/>
            <a:ext cx="43259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自</a:t>
            </a:r>
            <a:r>
              <a:rPr lang="en-US" altLang="zh-CN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信</a:t>
            </a:r>
            <a:r>
              <a:rPr lang="en-US" altLang="zh-CN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主</a:t>
            </a:r>
            <a:r>
              <a:rPr lang="en-US" altLang="zh-CN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题</a:t>
            </a:r>
            <a:r>
              <a:rPr lang="en-US" altLang="zh-CN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班</a:t>
            </a:r>
            <a:r>
              <a:rPr lang="en-US" altLang="zh-CN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EF9999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+mn-ea"/>
              </a:rPr>
              <a:t>会</a:t>
            </a:r>
            <a:endParaRPr lang="zh-CN" altLang="en-US" sz="2000" dirty="0">
              <a:solidFill>
                <a:srgbClr val="EF9999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424625" y="2192554"/>
            <a:ext cx="9342750" cy="2116594"/>
            <a:chOff x="1424625" y="2192554"/>
            <a:chExt cx="9342750" cy="2116594"/>
          </a:xfrm>
        </p:grpSpPr>
        <p:sp>
          <p:nvSpPr>
            <p:cNvPr id="5" name="文本框 4"/>
            <p:cNvSpPr txBox="1"/>
            <p:nvPr/>
          </p:nvSpPr>
          <p:spPr>
            <a:xfrm>
              <a:off x="1424625" y="2192554"/>
              <a:ext cx="934275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三极丰腴简体" panose="00000500000000000000" pitchFamily="2" charset="-122"/>
                  <a:ea typeface="三极丰腴简体" panose="00000500000000000000" pitchFamily="2" charset="-122"/>
                </a:rPr>
                <a:t>天生我材必有用</a:t>
              </a:r>
              <a:endPara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三极丰腴简体" panose="00000500000000000000" pitchFamily="2" charset="-122"/>
                <a:ea typeface="三极丰腴简体" panose="00000500000000000000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190572" y="3537001"/>
              <a:ext cx="58108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dirty="0">
                  <a:solidFill>
                    <a:srgbClr val="95B5D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了解自己的自信程度、培养自信心</a:t>
              </a:r>
              <a:endParaRPr lang="zh-CN" altLang="en-US" dirty="0">
                <a:solidFill>
                  <a:srgbClr val="95B5D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096114" y="3830619"/>
              <a:ext cx="3999771" cy="478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如果我们经常觉得自己能行，从而大胆参与、大胆尝试，我们的锻炼机会就会越来越多，最后真的比别人更行!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218468" y="4633554"/>
            <a:ext cx="3755061" cy="400776"/>
            <a:chOff x="4218469" y="4278277"/>
            <a:chExt cx="3755061" cy="400776"/>
          </a:xfrm>
        </p:grpSpPr>
        <p:grpSp>
          <p:nvGrpSpPr>
            <p:cNvPr id="13" name="组合 12"/>
            <p:cNvGrpSpPr/>
            <p:nvPr/>
          </p:nvGrpSpPr>
          <p:grpSpPr>
            <a:xfrm>
              <a:off x="4218469" y="4290730"/>
              <a:ext cx="1638053" cy="388323"/>
              <a:chOff x="4389201" y="4278278"/>
              <a:chExt cx="1638053" cy="388323"/>
            </a:xfrm>
          </p:grpSpPr>
          <p:sp>
            <p:nvSpPr>
              <p:cNvPr id="17" name="矩形: 圆角 16"/>
              <p:cNvSpPr/>
              <p:nvPr/>
            </p:nvSpPr>
            <p:spPr>
              <a:xfrm>
                <a:off x="4389201" y="4278278"/>
                <a:ext cx="1638053" cy="388323"/>
              </a:xfrm>
              <a:prstGeom prst="roundRect">
                <a:avLst>
                  <a:gd name="adj" fmla="val 50000"/>
                </a:avLst>
              </a:prstGeom>
              <a:solidFill>
                <a:srgbClr val="95B5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4487517" y="4318552"/>
                <a:ext cx="9028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讲述人：</a:t>
                </a:r>
                <a:endParaRPr lang="zh-CN" altLang="en-US" sz="14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335477" y="4278277"/>
              <a:ext cx="1638053" cy="388323"/>
              <a:chOff x="6263066" y="4265823"/>
              <a:chExt cx="1638053" cy="388323"/>
            </a:xfrm>
          </p:grpSpPr>
          <p:sp>
            <p:nvSpPr>
              <p:cNvPr id="15" name="矩形: 圆角 14"/>
              <p:cNvSpPr/>
              <p:nvPr/>
            </p:nvSpPr>
            <p:spPr>
              <a:xfrm>
                <a:off x="6263066" y="4265823"/>
                <a:ext cx="1638053" cy="388323"/>
              </a:xfrm>
              <a:prstGeom prst="roundRect">
                <a:avLst>
                  <a:gd name="adj" fmla="val 50000"/>
                </a:avLst>
              </a:prstGeom>
              <a:solidFill>
                <a:srgbClr val="E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6270010" y="4318550"/>
                <a:ext cx="16241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日期：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20××.××.××</a:t>
                </a:r>
                <a:endParaRPr lang="zh-CN" altLang="en-US" sz="14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5406" r="74156" b="58671"/>
          <a:stretch>
            <a:fillRect/>
          </a:stretch>
        </p:blipFill>
        <p:spPr>
          <a:xfrm>
            <a:off x="2277639" y="1589582"/>
            <a:ext cx="1525942" cy="117092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72132" y="2273771"/>
            <a:ext cx="2290465" cy="2850794"/>
            <a:chOff x="1821422" y="2128900"/>
            <a:chExt cx="2290465" cy="2850794"/>
          </a:xfrm>
        </p:grpSpPr>
        <p:sp>
          <p:nvSpPr>
            <p:cNvPr id="6" name="文本框 5"/>
            <p:cNvSpPr txBox="1"/>
            <p:nvPr/>
          </p:nvSpPr>
          <p:spPr>
            <a:xfrm>
              <a:off x="2283087" y="2128900"/>
              <a:ext cx="1828800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8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三极丰腴简体" panose="00000500000000000000" pitchFamily="2" charset="-122"/>
                  <a:ea typeface="三极丰腴简体" panose="00000500000000000000" pitchFamily="2" charset="-122"/>
                </a:rPr>
                <a:t>目录</a:t>
              </a:r>
              <a:endParaRPr lang="zh-CN" altLang="en-US" sz="8800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21422" y="3011113"/>
              <a:ext cx="461665" cy="196858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dirty="0">
                  <a:solidFill>
                    <a:srgbClr val="EF9999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CONTENTS</a:t>
              </a:r>
              <a:endParaRPr lang="zh-CN" altLang="en-US" dirty="0">
                <a:solidFill>
                  <a:srgbClr val="EF9999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5585577" y="1530390"/>
            <a:ext cx="4223948" cy="3797220"/>
            <a:chOff x="5610108" y="1521386"/>
            <a:chExt cx="4223948" cy="3797220"/>
          </a:xfrm>
        </p:grpSpPr>
        <p:grpSp>
          <p:nvGrpSpPr>
            <p:cNvPr id="77" name="组合 76"/>
            <p:cNvGrpSpPr/>
            <p:nvPr/>
          </p:nvGrpSpPr>
          <p:grpSpPr>
            <a:xfrm>
              <a:off x="5610108" y="1521386"/>
              <a:ext cx="3518627" cy="523220"/>
              <a:chOff x="4121968" y="1443789"/>
              <a:chExt cx="3518627" cy="523220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5692626" y="1443789"/>
                <a:ext cx="19479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什么是自信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4121968" y="1505344"/>
                <a:ext cx="16515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99E1EF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PART 01</a:t>
                </a:r>
                <a:endParaRPr lang="zh-CN" altLang="en-US" sz="2400" b="1" dirty="0">
                  <a:solidFill>
                    <a:srgbClr val="99E1EF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5610108" y="2176186"/>
              <a:ext cx="3871288" cy="523220"/>
              <a:chOff x="4121968" y="1443789"/>
              <a:chExt cx="3871288" cy="523220"/>
            </a:xfrm>
          </p:grpSpPr>
          <p:sp>
            <p:nvSpPr>
              <p:cNvPr id="79" name="文本框 78"/>
              <p:cNvSpPr txBox="1"/>
              <p:nvPr/>
            </p:nvSpPr>
            <p:spPr>
              <a:xfrm>
                <a:off x="5692626" y="1443789"/>
                <a:ext cx="23006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自信的重要性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80" name="文本框 79"/>
              <p:cNvSpPr txBox="1"/>
              <p:nvPr/>
            </p:nvSpPr>
            <p:spPr>
              <a:xfrm>
                <a:off x="4121968" y="1505344"/>
                <a:ext cx="16515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EF9999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PART 02</a:t>
                </a:r>
                <a:endParaRPr lang="zh-CN" altLang="en-US" sz="2400" b="1" dirty="0">
                  <a:solidFill>
                    <a:srgbClr val="EF9999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5610108" y="2830986"/>
              <a:ext cx="4223948" cy="523220"/>
              <a:chOff x="4121968" y="1443789"/>
              <a:chExt cx="4223948" cy="523220"/>
            </a:xfrm>
          </p:grpSpPr>
          <p:sp>
            <p:nvSpPr>
              <p:cNvPr id="82" name="文本框 81"/>
              <p:cNvSpPr txBox="1"/>
              <p:nvPr/>
            </p:nvSpPr>
            <p:spPr>
              <a:xfrm>
                <a:off x="5692626" y="1443789"/>
                <a:ext cx="26532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自信有什么作用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83" name="文本框 82"/>
              <p:cNvSpPr txBox="1"/>
              <p:nvPr/>
            </p:nvSpPr>
            <p:spPr>
              <a:xfrm>
                <a:off x="4121968" y="1505344"/>
                <a:ext cx="16515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99E1EF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PART 03</a:t>
                </a:r>
                <a:endParaRPr lang="zh-CN" altLang="en-US" sz="2400" b="1" dirty="0">
                  <a:solidFill>
                    <a:srgbClr val="99E1EF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5610108" y="3485786"/>
              <a:ext cx="3165967" cy="523220"/>
              <a:chOff x="4121968" y="1443789"/>
              <a:chExt cx="3165967" cy="523220"/>
            </a:xfrm>
          </p:grpSpPr>
          <p:sp>
            <p:nvSpPr>
              <p:cNvPr id="85" name="文本框 84"/>
              <p:cNvSpPr txBox="1"/>
              <p:nvPr/>
            </p:nvSpPr>
            <p:spPr>
              <a:xfrm>
                <a:off x="5692626" y="1443789"/>
                <a:ext cx="15953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我诉我心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86" name="文本框 85"/>
              <p:cNvSpPr txBox="1"/>
              <p:nvPr/>
            </p:nvSpPr>
            <p:spPr>
              <a:xfrm>
                <a:off x="4121968" y="1505344"/>
                <a:ext cx="16515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EF9999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PART 04</a:t>
                </a:r>
                <a:endParaRPr lang="zh-CN" altLang="en-US" sz="2400" b="1" dirty="0">
                  <a:solidFill>
                    <a:srgbClr val="EF9999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5610108" y="4140586"/>
              <a:ext cx="3165967" cy="523220"/>
              <a:chOff x="4121968" y="1443789"/>
              <a:chExt cx="3165967" cy="523220"/>
            </a:xfrm>
          </p:grpSpPr>
          <p:sp>
            <p:nvSpPr>
              <p:cNvPr id="88" name="文本框 87"/>
              <p:cNvSpPr txBox="1"/>
              <p:nvPr/>
            </p:nvSpPr>
            <p:spPr>
              <a:xfrm>
                <a:off x="5692626" y="1443789"/>
                <a:ext cx="15953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诗歌朗诵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89" name="文本框 88"/>
              <p:cNvSpPr txBox="1"/>
              <p:nvPr/>
            </p:nvSpPr>
            <p:spPr>
              <a:xfrm>
                <a:off x="4121968" y="1505344"/>
                <a:ext cx="16515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99E1EF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PART 05</a:t>
                </a:r>
                <a:endParaRPr lang="zh-CN" altLang="en-US" sz="2400" b="1" dirty="0">
                  <a:solidFill>
                    <a:srgbClr val="99E1EF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5610108" y="4795386"/>
              <a:ext cx="3165967" cy="523220"/>
              <a:chOff x="4121968" y="1443789"/>
              <a:chExt cx="3165967" cy="523220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5692626" y="1443789"/>
                <a:ext cx="15953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灵魂续航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4121968" y="1505344"/>
                <a:ext cx="16515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EF9999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PART 06</a:t>
                </a:r>
                <a:endParaRPr lang="zh-CN" altLang="en-US" sz="2400" b="1" dirty="0">
                  <a:solidFill>
                    <a:srgbClr val="EF9999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638180" y="2734687"/>
            <a:ext cx="6915635" cy="1978299"/>
            <a:chOff x="2638181" y="2314862"/>
            <a:chExt cx="6915635" cy="1978299"/>
          </a:xfrm>
        </p:grpSpPr>
        <p:sp>
          <p:nvSpPr>
            <p:cNvPr id="5" name="文本框 4"/>
            <p:cNvSpPr txBox="1"/>
            <p:nvPr/>
          </p:nvSpPr>
          <p:spPr>
            <a:xfrm>
              <a:off x="2638181" y="2314862"/>
              <a:ext cx="691563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三极丰腴简体" panose="00000500000000000000" pitchFamily="2" charset="-122"/>
                  <a:ea typeface="三极丰腴简体" panose="00000500000000000000" pitchFamily="2" charset="-122"/>
                </a:rPr>
                <a:t>什么是自信</a:t>
              </a:r>
              <a:endParaRPr lang="zh-CN" alt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三极丰腴简体" panose="00000500000000000000" pitchFamily="2" charset="-122"/>
                <a:ea typeface="三极丰腴简体" panose="000005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851617" y="3814632"/>
              <a:ext cx="4488762" cy="478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如果我们经常觉得自己能行，从而大胆参与、大胆尝试，我们的锻炼机会就会越来越多，最后真的比别人更行!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 flipH="1">
            <a:off x="4793851" y="2020355"/>
            <a:ext cx="260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rgbClr val="EF9999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PART 01</a:t>
            </a:r>
            <a:endParaRPr lang="zh-CN" altLang="en-US" sz="3600" b="1" dirty="0">
              <a:solidFill>
                <a:srgbClr val="EF9999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847" y="693079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什么是自信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0607" r="83989" b="58671"/>
          <a:stretch>
            <a:fillRect/>
          </a:stretch>
        </p:blipFill>
        <p:spPr>
          <a:xfrm>
            <a:off x="653458" y="715064"/>
            <a:ext cx="627867" cy="47924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634275" y="3845399"/>
            <a:ext cx="4296999" cy="1780046"/>
            <a:chOff x="1634275" y="1962756"/>
            <a:chExt cx="4296999" cy="178004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275" y="1962756"/>
              <a:ext cx="4296999" cy="178004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237176" y="2459017"/>
              <a:ext cx="3091196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自信就是相信我能行，相信自己能做好某件事。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216316" y="1719111"/>
            <a:ext cx="4296999" cy="1780046"/>
            <a:chOff x="6096000" y="3961429"/>
            <a:chExt cx="4296999" cy="178004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961429"/>
              <a:ext cx="4296999" cy="1780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6763358" y="4457690"/>
              <a:ext cx="3091196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这是建立对自己的能力和实力正确判断的基础上。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14353" r="8960" b="23567"/>
          <a:stretch>
            <a:fillRect/>
          </a:stretch>
        </p:blipFill>
        <p:spPr>
          <a:xfrm>
            <a:off x="6883674" y="3709930"/>
            <a:ext cx="3263738" cy="177646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3" b="19086"/>
          <a:stretch>
            <a:fillRect/>
          </a:stretch>
        </p:blipFill>
        <p:spPr>
          <a:xfrm>
            <a:off x="1931210" y="1776504"/>
            <a:ext cx="3550823" cy="1508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512349" y="2740511"/>
            <a:ext cx="9167296" cy="1972475"/>
            <a:chOff x="1512350" y="2320686"/>
            <a:chExt cx="9167296" cy="1972475"/>
          </a:xfrm>
        </p:grpSpPr>
        <p:sp>
          <p:nvSpPr>
            <p:cNvPr id="5" name="文本框 4"/>
            <p:cNvSpPr txBox="1"/>
            <p:nvPr/>
          </p:nvSpPr>
          <p:spPr>
            <a:xfrm>
              <a:off x="1512350" y="2320686"/>
              <a:ext cx="916729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三极丰腴简体" panose="00000500000000000000" pitchFamily="2" charset="-122"/>
                  <a:ea typeface="三极丰腴简体" panose="00000500000000000000" pitchFamily="2" charset="-122"/>
                </a:rPr>
                <a:t>自信的重要性</a:t>
              </a:r>
              <a:endParaRPr lang="zh-CN" alt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三极丰腴简体" panose="00000500000000000000" pitchFamily="2" charset="-122"/>
                <a:ea typeface="三极丰腴简体" panose="000005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851617" y="3814632"/>
              <a:ext cx="4488762" cy="478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如果我们经常觉得自己能行，从而大胆参与、大胆尝试，我们的锻炼机会就会越来越多，最后真的比别人更行!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 flipH="1">
            <a:off x="4793851" y="2020355"/>
            <a:ext cx="260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rgbClr val="EF9999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PART 02</a:t>
            </a:r>
            <a:endParaRPr lang="zh-CN" altLang="en-US" sz="3600" b="1" dirty="0">
              <a:solidFill>
                <a:srgbClr val="EF9999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847" y="693079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自信的重要性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0607" r="83989" b="58671"/>
          <a:stretch>
            <a:fillRect/>
          </a:stretch>
        </p:blipFill>
        <p:spPr>
          <a:xfrm>
            <a:off x="653458" y="715064"/>
            <a:ext cx="627867" cy="47924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646065" y="2220730"/>
            <a:ext cx="5251975" cy="1744123"/>
            <a:chOff x="1713771" y="2016883"/>
            <a:chExt cx="5251975" cy="1744123"/>
          </a:xfrm>
        </p:grpSpPr>
        <p:sp>
          <p:nvSpPr>
            <p:cNvPr id="5" name="文本框 4"/>
            <p:cNvSpPr txBox="1"/>
            <p:nvPr/>
          </p:nvSpPr>
          <p:spPr>
            <a:xfrm>
              <a:off x="1713772" y="2016883"/>
              <a:ext cx="32018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心理学家曾做了一个实验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713771" y="2595238"/>
              <a:ext cx="5251975" cy="11657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将一只跳蚤放入杯中。开始，跳蚤一下子就能从杯中跳出来。然后,心理学家在杯上盖了透明盖，跳蚤仍然会往上跳，但是碰了几次盖后，碰疼了，慢慢就不跳那么高了。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1788031" y="2480308"/>
              <a:ext cx="827037" cy="64066"/>
            </a:xfrm>
            <a:prstGeom prst="roundRect">
              <a:avLst>
                <a:gd name="adj" fmla="val 50000"/>
              </a:avLst>
            </a:prstGeom>
            <a:solidFill>
              <a:srgbClr val="99E1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646065" y="4426395"/>
            <a:ext cx="5177715" cy="523220"/>
            <a:chOff x="1683196" y="4438043"/>
            <a:chExt cx="5177715" cy="523220"/>
          </a:xfrm>
        </p:grpSpPr>
        <p:sp>
          <p:nvSpPr>
            <p:cNvPr id="11" name="矩形: 圆角 10"/>
            <p:cNvSpPr/>
            <p:nvPr/>
          </p:nvSpPr>
          <p:spPr>
            <a:xfrm>
              <a:off x="1684652" y="4438043"/>
              <a:ext cx="1782207" cy="523220"/>
            </a:xfrm>
            <a:prstGeom prst="roundRect">
              <a:avLst/>
            </a:prstGeom>
            <a:solidFill>
              <a:srgbClr val="EF9999"/>
            </a:solidFill>
            <a:ln>
              <a:solidFill>
                <a:srgbClr val="EF99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提出问题</a:t>
              </a:r>
              <a:endParaRPr lang="zh-CN" altLang="en-US" sz="2000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1683196" y="4438043"/>
              <a:ext cx="5177715" cy="523220"/>
            </a:xfrm>
            <a:prstGeom prst="roundRect">
              <a:avLst/>
            </a:prstGeom>
            <a:noFill/>
            <a:ln>
              <a:solidFill>
                <a:srgbClr val="EF99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635760" y="4514987"/>
              <a:ext cx="30737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跳蚤还能跳出杯子吗?为什么?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7" y="2420785"/>
            <a:ext cx="2537005" cy="2605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847" y="693079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自信的重要性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0607" r="83989" b="58671"/>
          <a:stretch>
            <a:fillRect/>
          </a:stretch>
        </p:blipFill>
        <p:spPr>
          <a:xfrm>
            <a:off x="653458" y="715064"/>
            <a:ext cx="627867" cy="47924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362137" y="2195725"/>
            <a:ext cx="9467725" cy="3182927"/>
            <a:chOff x="1362137" y="2230670"/>
            <a:chExt cx="9467725" cy="3182927"/>
          </a:xfrm>
        </p:grpSpPr>
        <p:sp>
          <p:nvSpPr>
            <p:cNvPr id="5" name="文本框 4"/>
            <p:cNvSpPr txBox="1"/>
            <p:nvPr/>
          </p:nvSpPr>
          <p:spPr>
            <a:xfrm>
              <a:off x="1362137" y="2756649"/>
              <a:ext cx="2846579" cy="21309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生活中，许多人也是如此失败一次后，便怀疑自己的能力，一再降低成功的标准，成功便渐渐离你远去，甚至形成思维定式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983283" y="2756649"/>
              <a:ext cx="2846579" cy="1715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其实，想使跳蚤恢复跳跃的高度也很简单，敲一下杯底或加热杯底就能做到学课人也如此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439" y="2230670"/>
              <a:ext cx="2879121" cy="318292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512349" y="2740511"/>
            <a:ext cx="9167296" cy="1972475"/>
            <a:chOff x="1512350" y="2320686"/>
            <a:chExt cx="9167296" cy="1972475"/>
          </a:xfrm>
        </p:grpSpPr>
        <p:sp>
          <p:nvSpPr>
            <p:cNvPr id="5" name="文本框 4"/>
            <p:cNvSpPr txBox="1"/>
            <p:nvPr/>
          </p:nvSpPr>
          <p:spPr>
            <a:xfrm>
              <a:off x="1512350" y="2320686"/>
              <a:ext cx="916729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三极丰腴简体" panose="00000500000000000000" pitchFamily="2" charset="-122"/>
                  <a:ea typeface="三极丰腴简体" panose="00000500000000000000" pitchFamily="2" charset="-122"/>
                </a:rPr>
                <a:t>自信有什么作用</a:t>
              </a:r>
              <a:endParaRPr lang="zh-CN" alt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三极丰腴简体" panose="00000500000000000000" pitchFamily="2" charset="-122"/>
                <a:ea typeface="三极丰腴简体" panose="000005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851617" y="3814632"/>
              <a:ext cx="4488762" cy="478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如果我们经常觉得自己能行，从而大胆参与、大胆尝试，我们的锻炼机会就会越来越多，最后真的比别人更行!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 flipH="1">
            <a:off x="4793851" y="2020355"/>
            <a:ext cx="260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rgbClr val="EF9999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PART 03</a:t>
            </a:r>
            <a:endParaRPr lang="zh-CN" altLang="en-US" sz="3600" b="1" dirty="0">
              <a:solidFill>
                <a:srgbClr val="EF9999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847" y="693079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自信有什么作用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0607" r="83989" b="58671"/>
          <a:stretch>
            <a:fillRect/>
          </a:stretch>
        </p:blipFill>
        <p:spPr>
          <a:xfrm>
            <a:off x="653458" y="715064"/>
            <a:ext cx="627867" cy="47924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884743" y="2784401"/>
            <a:ext cx="3145070" cy="2894629"/>
            <a:chOff x="1630777" y="1903487"/>
            <a:chExt cx="3145070" cy="2894629"/>
          </a:xfrm>
        </p:grpSpPr>
        <p:sp>
          <p:nvSpPr>
            <p:cNvPr id="5" name="文本框 4"/>
            <p:cNvSpPr txBox="1"/>
            <p:nvPr/>
          </p:nvSpPr>
          <p:spPr>
            <a:xfrm>
              <a:off x="1911795" y="2195454"/>
              <a:ext cx="2700975" cy="2310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自信就是相信自己，相信自己就意味着已迈向了成功，自信能成为成功的助推器，自信能使自己更具人格魅力这个气质是很吸引和感染人的。所以自信是做任何事成功的关键。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1630777" y="1903487"/>
              <a:ext cx="3145070" cy="2894629"/>
            </a:xfrm>
            <a:prstGeom prst="roundRect">
              <a:avLst/>
            </a:prstGeom>
            <a:noFill/>
            <a:ln w="19050">
              <a:solidFill>
                <a:srgbClr val="99E1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544286" y="2125778"/>
            <a:ext cx="3145070" cy="2894629"/>
            <a:chOff x="5283524" y="2824682"/>
            <a:chExt cx="3145070" cy="2894629"/>
          </a:xfrm>
        </p:grpSpPr>
        <p:sp>
          <p:nvSpPr>
            <p:cNvPr id="7" name="文本框 6"/>
            <p:cNvSpPr txBox="1"/>
            <p:nvPr/>
          </p:nvSpPr>
          <p:spPr>
            <a:xfrm>
              <a:off x="5557746" y="3429000"/>
              <a:ext cx="2700975" cy="167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自信是一种积极向上的心态自信能改变自己，任何事情的发展都离不开自信，人与人之间的交往是需要信任的信任的基础就是自信。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5283524" y="2824682"/>
              <a:ext cx="3145070" cy="2894629"/>
            </a:xfrm>
            <a:prstGeom prst="roundRect">
              <a:avLst/>
            </a:prstGeom>
            <a:noFill/>
            <a:ln w="19050">
              <a:solidFill>
                <a:srgbClr val="EF99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 t="5752" r="9376" b="3399"/>
          <a:stretch>
            <a:fillRect/>
          </a:stretch>
        </p:blipFill>
        <p:spPr>
          <a:xfrm>
            <a:off x="1281325" y="1974405"/>
            <a:ext cx="2248143" cy="2568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MDMyNDgyNjJmMmQwNTVmMWNlNzQ2ZGFlM2QzMThhOTI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1591</Words>
  <Application>WPS 演示</Application>
  <PresentationFormat>宽屏</PresentationFormat>
  <Paragraphs>171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站酷快乐体2016修订版</vt:lpstr>
      <vt:lpstr>三极丰腴简体</vt:lpstr>
      <vt:lpstr>阿里巴巴普惠体</vt:lpstr>
      <vt:lpstr>等线</vt:lpstr>
      <vt:lpstr>微软雅黑</vt:lpstr>
      <vt:lpstr>Arial Unicode MS</vt:lpstr>
      <vt:lpstr>等线 Light</vt:lpstr>
      <vt:lpstr>Calibri</vt:lpstr>
      <vt:lpstr>Arial Rounded MT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jing liang</dc:creator>
  <cp:lastModifiedBy>龚飞飞</cp:lastModifiedBy>
  <cp:revision>16</cp:revision>
  <dcterms:created xsi:type="dcterms:W3CDTF">2024-02-21T07:06:00Z</dcterms:created>
  <dcterms:modified xsi:type="dcterms:W3CDTF">2024-10-28T08:09:42Z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7A3E0985792C4D018056CA1C93B71A33_12</vt:lpwstr>
  </property>
  <property fmtid="{D5CDD505-2E9C-101B-9397-08002B2CF9AE}" pid="3" name="KSOProductBuildVer">
    <vt:lpwstr>2052-12.1.0.18608</vt:lpwstr>
  </property>
</Properties>
</file>