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00" r:id="rId3"/>
    <p:sldId id="259" r:id="rId5"/>
    <p:sldId id="260" r:id="rId6"/>
    <p:sldId id="340" r:id="rId7"/>
    <p:sldId id="477" r:id="rId8"/>
    <p:sldId id="478" r:id="rId9"/>
    <p:sldId id="480" r:id="rId10"/>
    <p:sldId id="481" r:id="rId11"/>
    <p:sldId id="482" r:id="rId12"/>
    <p:sldId id="483" r:id="rId13"/>
    <p:sldId id="261" r:id="rId14"/>
    <p:sldId id="476" r:id="rId15"/>
    <p:sldId id="262" r:id="rId16"/>
    <p:sldId id="265" r:id="rId17"/>
    <p:sldId id="266" r:id="rId18"/>
    <p:sldId id="513" r:id="rId19"/>
    <p:sldId id="562" r:id="rId20"/>
    <p:sldId id="268" r:id="rId21"/>
    <p:sldId id="564" r:id="rId22"/>
    <p:sldId id="565" r:id="rId23"/>
    <p:sldId id="559" r:id="rId24"/>
    <p:sldId id="569" r:id="rId25"/>
    <p:sldId id="560" r:id="rId26"/>
    <p:sldId id="264" r:id="rId27"/>
    <p:sldId id="263" r:id="rId28"/>
    <p:sldId id="537" r:id="rId29"/>
    <p:sldId id="558" r:id="rId30"/>
    <p:sldId id="270" r:id="rId31"/>
    <p:sldId id="570" r:id="rId32"/>
    <p:sldId id="271" r:id="rId33"/>
    <p:sldId id="567" r:id="rId34"/>
    <p:sldId id="272" r:id="rId35"/>
    <p:sldId id="572" r:id="rId36"/>
    <p:sldId id="566" r:id="rId37"/>
    <p:sldId id="273" r:id="rId38"/>
    <p:sldId id="274" r:id="rId39"/>
    <p:sldId id="275" r:id="rId40"/>
    <p:sldId id="573" r:id="rId41"/>
    <p:sldId id="276" r:id="rId42"/>
    <p:sldId id="575" r:id="rId43"/>
    <p:sldId id="378" r:id="rId44"/>
    <p:sldId id="379" r:id="rId45"/>
    <p:sldId id="380" r:id="rId46"/>
    <p:sldId id="381" r:id="rId47"/>
    <p:sldId id="382" r:id="rId48"/>
    <p:sldId id="284" r:id="rId49"/>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5" userDrawn="1">
          <p15:clr>
            <a:srgbClr val="A4A3A4"/>
          </p15:clr>
        </p15:guide>
        <p15:guide id="2" pos="383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4" d="100"/>
          <a:sy n="114" d="100"/>
        </p:scale>
        <p:origin x="540" y="108"/>
      </p:cViewPr>
      <p:guideLst>
        <p:guide orient="horz" pos="2195"/>
        <p:guide pos="383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304.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4A4E2E4E-2FFD-4B0E-BE9C-FA7BDC09154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file:///D:\qq&#25991;&#20214;\712321467\Image\C2C\Image2\%7b75232B38-A165-1FB7-499C-2E1C792CACB5%7d.png" TargetMode="External"/><Relationship Id="rId3" Type="http://schemas.openxmlformats.org/officeDocument/2006/relationships/image" Target="../media/image1.png"/><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file:///D:\qq&#25991;&#20214;\712321467\Image\C2C\Image2\%7b75232B38-A165-1FB7-499C-2E1C792CACB5%7d.png" TargetMode="External"/><Relationship Id="rId3" Type="http://schemas.openxmlformats.org/officeDocument/2006/relationships/image" Target="../media/image1.png"/><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file:///D:\qq&#25991;&#20214;\712321467\Image\C2C\Image2\%7b75232B38-A165-1FB7-499C-2E1C792CACB5%7d.png" TargetMode="External"/><Relationship Id="rId3" Type="http://schemas.openxmlformats.org/officeDocument/2006/relationships/image" Target="../media/image1.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4" name="圆角矩形 3"/>
          <p:cNvSpPr/>
          <p:nvPr userDrawn="1">
            <p:custDataLst>
              <p:tags r:id="rId2"/>
            </p:custDataLst>
          </p:nvPr>
        </p:nvSpPr>
        <p:spPr>
          <a:xfrm>
            <a:off x="254000" y="272097"/>
            <a:ext cx="11689715" cy="6292215"/>
          </a:xfrm>
          <a:prstGeom prst="roundRect">
            <a:avLst>
              <a:gd name="adj" fmla="val 514"/>
            </a:avLst>
          </a:prstGeom>
          <a:solidFill>
            <a:schemeClr val="bg1"/>
          </a:solidFill>
          <a:ln w="28575" cmpd="sng">
            <a:solidFill>
              <a:srgbClr val="016944"/>
            </a:solidFill>
            <a:prstDash val="solid"/>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grpSp>
        <p:nvGrpSpPr>
          <p:cNvPr id="9" name="组合 8"/>
          <p:cNvGrpSpPr/>
          <p:nvPr userDrawn="1">
            <p:custDataLst>
              <p:tags r:id="rId3"/>
            </p:custDataLst>
          </p:nvPr>
        </p:nvGrpSpPr>
        <p:grpSpPr>
          <a:xfrm>
            <a:off x="501650" y="466090"/>
            <a:ext cx="970280" cy="421640"/>
            <a:chOff x="790" y="734"/>
            <a:chExt cx="1528" cy="664"/>
          </a:xfrm>
        </p:grpSpPr>
        <p:sp>
          <p:nvSpPr>
            <p:cNvPr id="6" name="椭圆 5"/>
            <p:cNvSpPr/>
            <p:nvPr>
              <p:custDataLst>
                <p:tags r:id="rId4"/>
              </p:custDataLst>
            </p:nvPr>
          </p:nvSpPr>
          <p:spPr>
            <a:xfrm>
              <a:off x="790"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custDataLst>
                <p:tags r:id="rId5"/>
              </p:custDataLst>
            </p:nvPr>
          </p:nvSpPr>
          <p:spPr>
            <a:xfrm>
              <a:off x="2034"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custDataLst>
                <p:tags r:id="rId6"/>
              </p:custDataLst>
            </p:nvPr>
          </p:nvSpPr>
          <p:spPr>
            <a:xfrm>
              <a:off x="1179" y="734"/>
              <a:ext cx="680" cy="664"/>
            </a:xfrm>
            <a:prstGeom prst="ellipse">
              <a:avLst/>
            </a:prstGeom>
            <a:solidFill>
              <a:srgbClr val="01694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userDrawn="1">
            <p:custDataLst>
              <p:tags r:id="rId7"/>
            </p:custDataLst>
          </p:nvPr>
        </p:nvGrpSpPr>
        <p:grpSpPr>
          <a:xfrm>
            <a:off x="10822305" y="6036310"/>
            <a:ext cx="970280" cy="421640"/>
            <a:chOff x="790" y="734"/>
            <a:chExt cx="1528" cy="664"/>
          </a:xfrm>
        </p:grpSpPr>
        <p:sp>
          <p:nvSpPr>
            <p:cNvPr id="12" name="椭圆 11"/>
            <p:cNvSpPr/>
            <p:nvPr>
              <p:custDataLst>
                <p:tags r:id="rId8"/>
              </p:custDataLst>
            </p:nvPr>
          </p:nvSpPr>
          <p:spPr>
            <a:xfrm>
              <a:off x="790"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custDataLst>
                <p:tags r:id="rId9"/>
              </p:custDataLst>
            </p:nvPr>
          </p:nvSpPr>
          <p:spPr>
            <a:xfrm>
              <a:off x="2034"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custDataLst>
                <p:tags r:id="rId10"/>
              </p:custDataLst>
            </p:nvPr>
          </p:nvSpPr>
          <p:spPr>
            <a:xfrm>
              <a:off x="1179" y="734"/>
              <a:ext cx="680" cy="664"/>
            </a:xfrm>
            <a:prstGeom prst="ellipse">
              <a:avLst/>
            </a:prstGeom>
            <a:solidFill>
              <a:srgbClr val="01694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矩形 19"/>
          <p:cNvSpPr/>
          <p:nvPr userDrawn="1">
            <p:custDataLst>
              <p:tags r:id="rId11"/>
            </p:custDataLst>
          </p:nvPr>
        </p:nvSpPr>
        <p:spPr>
          <a:xfrm>
            <a:off x="-13970" y="2008505"/>
            <a:ext cx="12205970" cy="2677160"/>
          </a:xfrm>
          <a:prstGeom prst="rect">
            <a:avLst/>
          </a:prstGeom>
          <a:solidFill>
            <a:srgbClr val="2C5F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10000"/>
              </a:lnSpc>
            </a:pPr>
            <a:endParaRPr lang="zh-CN" altLang="en-US"/>
          </a:p>
        </p:txBody>
      </p:sp>
      <p:cxnSp>
        <p:nvCxnSpPr>
          <p:cNvPr id="15" name="直接连接符 14"/>
          <p:cNvCxnSpPr/>
          <p:nvPr userDrawn="1">
            <p:custDataLst>
              <p:tags r:id="rId12"/>
            </p:custDataLst>
          </p:nvPr>
        </p:nvCxnSpPr>
        <p:spPr>
          <a:xfrm flipV="1">
            <a:off x="8315325" y="6285865"/>
            <a:ext cx="2359660" cy="9525"/>
          </a:xfrm>
          <a:prstGeom prst="line">
            <a:avLst/>
          </a:prstGeom>
          <a:ln w="22225">
            <a:solidFill>
              <a:srgbClr val="016944"/>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13"/>
            </p:custDataLst>
          </p:nvPr>
        </p:nvCxnSpPr>
        <p:spPr>
          <a:xfrm flipV="1">
            <a:off x="1583690" y="691515"/>
            <a:ext cx="2359660" cy="9525"/>
          </a:xfrm>
          <a:prstGeom prst="line">
            <a:avLst/>
          </a:prstGeom>
          <a:ln w="19050">
            <a:solidFill>
              <a:srgbClr val="016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1073743875" descr="学科网 zxxk.com"/>
          <p:cNvPicPr>
            <a:picLocks noChangeAspect="1"/>
          </p:cNvPicPr>
          <p:nvPr userDrawn="1">
            <p:custDataLst>
              <p:tags r:id="rId2"/>
            </p:custDataLst>
          </p:nvPr>
        </p:nvPicPr>
        <p:blipFill>
          <a:blip r:embed="rId3" r:link="rId4"/>
          <a:stretch>
            <a:fillRect/>
          </a:stretch>
        </p:blipFill>
        <p:spPr>
          <a:xfrm>
            <a:off x="838200" y="450850"/>
            <a:ext cx="9525" cy="9525"/>
          </a:xfrm>
          <a:prstGeom prst="rect">
            <a:avLst/>
          </a:prstGeom>
          <a:noFill/>
          <a:ln>
            <a:noFill/>
            <a:miter lim="800000"/>
            <a:headEnd/>
            <a:tailEnd/>
          </a:ln>
        </p:spPr>
      </p:pic>
      <p:grpSp>
        <p:nvGrpSpPr>
          <p:cNvPr id="9" name="组合 8"/>
          <p:cNvGrpSpPr/>
          <p:nvPr userDrawn="1">
            <p:custDataLst>
              <p:tags r:id="rId5"/>
            </p:custDataLst>
          </p:nvPr>
        </p:nvGrpSpPr>
        <p:grpSpPr>
          <a:xfrm>
            <a:off x="158115" y="130175"/>
            <a:ext cx="970280" cy="421640"/>
            <a:chOff x="790" y="734"/>
            <a:chExt cx="1528" cy="664"/>
          </a:xfrm>
        </p:grpSpPr>
        <p:sp>
          <p:nvSpPr>
            <p:cNvPr id="11" name="椭圆 10"/>
            <p:cNvSpPr/>
            <p:nvPr>
              <p:custDataLst>
                <p:tags r:id="rId6"/>
              </p:custDataLst>
            </p:nvPr>
          </p:nvSpPr>
          <p:spPr>
            <a:xfrm>
              <a:off x="790"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custDataLst>
                <p:tags r:id="rId7"/>
              </p:custDataLst>
            </p:nvPr>
          </p:nvSpPr>
          <p:spPr>
            <a:xfrm>
              <a:off x="2034"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custDataLst>
                <p:tags r:id="rId8"/>
              </p:custDataLst>
            </p:nvPr>
          </p:nvSpPr>
          <p:spPr>
            <a:xfrm>
              <a:off x="1179" y="734"/>
              <a:ext cx="680" cy="664"/>
            </a:xfrm>
            <a:prstGeom prst="ellipse">
              <a:avLst/>
            </a:prstGeom>
            <a:solidFill>
              <a:srgbClr val="01694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4" name="直接连接符 13"/>
          <p:cNvCxnSpPr/>
          <p:nvPr userDrawn="1">
            <p:custDataLst>
              <p:tags r:id="rId9"/>
            </p:custDataLst>
          </p:nvPr>
        </p:nvCxnSpPr>
        <p:spPr>
          <a:xfrm flipV="1">
            <a:off x="1240155" y="355600"/>
            <a:ext cx="2359660" cy="9525"/>
          </a:xfrm>
          <a:prstGeom prst="line">
            <a:avLst/>
          </a:prstGeom>
          <a:ln w="19050">
            <a:solidFill>
              <a:srgbClr val="016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1073743875" descr="学科网 zxxk.com"/>
          <p:cNvPicPr>
            <a:picLocks noChangeAspect="1"/>
          </p:cNvPicPr>
          <p:nvPr userDrawn="1">
            <p:custDataLst>
              <p:tags r:id="rId2"/>
            </p:custDataLst>
          </p:nvPr>
        </p:nvPicPr>
        <p:blipFill>
          <a:blip r:embed="rId3" r:link="rId4"/>
          <a:stretch>
            <a:fillRect/>
          </a:stretch>
        </p:blipFill>
        <p:spPr>
          <a:xfrm>
            <a:off x="838200" y="450850"/>
            <a:ext cx="9525" cy="9525"/>
          </a:xfrm>
          <a:prstGeom prst="rect">
            <a:avLst/>
          </a:prstGeom>
          <a:noFill/>
          <a:ln>
            <a:noFill/>
            <a:miter lim="800000"/>
            <a:headEnd/>
            <a:tailEnd/>
          </a:ln>
        </p:spPr>
      </p:pic>
      <p:grpSp>
        <p:nvGrpSpPr>
          <p:cNvPr id="9" name="组合 8"/>
          <p:cNvGrpSpPr/>
          <p:nvPr userDrawn="1">
            <p:custDataLst>
              <p:tags r:id="rId5"/>
            </p:custDataLst>
          </p:nvPr>
        </p:nvGrpSpPr>
        <p:grpSpPr>
          <a:xfrm>
            <a:off x="158115" y="130175"/>
            <a:ext cx="970280" cy="421640"/>
            <a:chOff x="790" y="734"/>
            <a:chExt cx="1528" cy="664"/>
          </a:xfrm>
        </p:grpSpPr>
        <p:sp>
          <p:nvSpPr>
            <p:cNvPr id="11" name="椭圆 10"/>
            <p:cNvSpPr/>
            <p:nvPr>
              <p:custDataLst>
                <p:tags r:id="rId6"/>
              </p:custDataLst>
            </p:nvPr>
          </p:nvSpPr>
          <p:spPr>
            <a:xfrm>
              <a:off x="790"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custDataLst>
                <p:tags r:id="rId7"/>
              </p:custDataLst>
            </p:nvPr>
          </p:nvSpPr>
          <p:spPr>
            <a:xfrm>
              <a:off x="2034"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custDataLst>
                <p:tags r:id="rId8"/>
              </p:custDataLst>
            </p:nvPr>
          </p:nvSpPr>
          <p:spPr>
            <a:xfrm>
              <a:off x="1179" y="734"/>
              <a:ext cx="680" cy="664"/>
            </a:xfrm>
            <a:prstGeom prst="ellipse">
              <a:avLst/>
            </a:prstGeom>
            <a:solidFill>
              <a:srgbClr val="01694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4" name="直接连接符 13"/>
          <p:cNvCxnSpPr/>
          <p:nvPr userDrawn="1">
            <p:custDataLst>
              <p:tags r:id="rId9"/>
            </p:custDataLst>
          </p:nvPr>
        </p:nvCxnSpPr>
        <p:spPr>
          <a:xfrm flipV="1">
            <a:off x="1240155" y="355600"/>
            <a:ext cx="2359660" cy="9525"/>
          </a:xfrm>
          <a:prstGeom prst="line">
            <a:avLst/>
          </a:prstGeom>
          <a:ln w="19050">
            <a:solidFill>
              <a:srgbClr val="016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8" name="图片 1073743875" descr="学科网 zxxk.com"/>
          <p:cNvPicPr>
            <a:picLocks noChangeAspect="1"/>
          </p:cNvPicPr>
          <p:nvPr userDrawn="1">
            <p:custDataLst>
              <p:tags r:id="rId2"/>
            </p:custDataLst>
          </p:nvPr>
        </p:nvPicPr>
        <p:blipFill>
          <a:blip r:embed="rId3" r:link="rId4"/>
          <a:stretch>
            <a:fillRect/>
          </a:stretch>
        </p:blipFill>
        <p:spPr>
          <a:xfrm>
            <a:off x="838200" y="450850"/>
            <a:ext cx="9525" cy="9525"/>
          </a:xfrm>
          <a:prstGeom prst="rect">
            <a:avLst/>
          </a:prstGeom>
          <a:noFill/>
          <a:ln>
            <a:noFill/>
            <a:miter lim="800000"/>
            <a:headEnd/>
            <a:tailEnd/>
          </a:ln>
        </p:spPr>
      </p:pic>
      <p:grpSp>
        <p:nvGrpSpPr>
          <p:cNvPr id="9" name="组合 8"/>
          <p:cNvGrpSpPr/>
          <p:nvPr userDrawn="1">
            <p:custDataLst>
              <p:tags r:id="rId5"/>
            </p:custDataLst>
          </p:nvPr>
        </p:nvGrpSpPr>
        <p:grpSpPr>
          <a:xfrm>
            <a:off x="158115" y="130175"/>
            <a:ext cx="970280" cy="421640"/>
            <a:chOff x="790" y="734"/>
            <a:chExt cx="1528" cy="664"/>
          </a:xfrm>
        </p:grpSpPr>
        <p:sp>
          <p:nvSpPr>
            <p:cNvPr id="11" name="椭圆 10"/>
            <p:cNvSpPr/>
            <p:nvPr>
              <p:custDataLst>
                <p:tags r:id="rId6"/>
              </p:custDataLst>
            </p:nvPr>
          </p:nvSpPr>
          <p:spPr>
            <a:xfrm>
              <a:off x="790"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custDataLst>
                <p:tags r:id="rId7"/>
              </p:custDataLst>
            </p:nvPr>
          </p:nvSpPr>
          <p:spPr>
            <a:xfrm>
              <a:off x="2034" y="915"/>
              <a:ext cx="285" cy="30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custDataLst>
                <p:tags r:id="rId8"/>
              </p:custDataLst>
            </p:nvPr>
          </p:nvSpPr>
          <p:spPr>
            <a:xfrm>
              <a:off x="1179" y="734"/>
              <a:ext cx="680" cy="664"/>
            </a:xfrm>
            <a:prstGeom prst="ellipse">
              <a:avLst/>
            </a:prstGeom>
            <a:solidFill>
              <a:srgbClr val="01694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4" name="直接连接符 13"/>
          <p:cNvCxnSpPr/>
          <p:nvPr userDrawn="1">
            <p:custDataLst>
              <p:tags r:id="rId9"/>
            </p:custDataLst>
          </p:nvPr>
        </p:nvCxnSpPr>
        <p:spPr>
          <a:xfrm flipV="1">
            <a:off x="1240155" y="355600"/>
            <a:ext cx="2359660" cy="9525"/>
          </a:xfrm>
          <a:prstGeom prst="line">
            <a:avLst/>
          </a:prstGeom>
          <a:ln w="19050">
            <a:solidFill>
              <a:srgbClr val="01694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12000" y="6314400"/>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a:prstGeom prst="rect">
            <a:avLst/>
          </a:prstGeo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877600" y="6314400"/>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000" y="6314400"/>
            <a:ext cx="2700000" cy="316800"/>
          </a:xfrm>
          <a:prstGeom prst="rect">
            <a:avLst/>
          </a:prstGeo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a:prstGeom prst="rect">
            <a:avLst/>
          </a:prstGeo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877600" y="6314400"/>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tags" Target="../tags/tag38.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ustDataLst>
      <p:tags r:id="rId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10.xml"/><Relationship Id="rId7" Type="http://schemas.openxmlformats.org/officeDocument/2006/relationships/image" Target="../media/image10.png"/><Relationship Id="rId6" Type="http://schemas.openxmlformats.org/officeDocument/2006/relationships/tags" Target="../tags/tag109.xml"/><Relationship Id="rId5" Type="http://schemas.openxmlformats.org/officeDocument/2006/relationships/image" Target="../media/image9.png"/><Relationship Id="rId4" Type="http://schemas.openxmlformats.org/officeDocument/2006/relationships/tags" Target="../tags/tag108.xml"/><Relationship Id="rId3" Type="http://schemas.openxmlformats.org/officeDocument/2006/relationships/image" Target="../media/image8.png"/><Relationship Id="rId2" Type="http://schemas.openxmlformats.org/officeDocument/2006/relationships/tags" Target="../tags/tag107.xml"/><Relationship Id="rId1" Type="http://schemas.openxmlformats.org/officeDocument/2006/relationships/tags" Target="../tags/tag10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image" Target="../media/image12.png"/><Relationship Id="rId5" Type="http://schemas.openxmlformats.org/officeDocument/2006/relationships/tags" Target="../tags/tag117.xml"/><Relationship Id="rId4" Type="http://schemas.openxmlformats.org/officeDocument/2006/relationships/image" Target="../media/image11.png"/><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1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image" Target="../media/image13.png"/><Relationship Id="rId3" Type="http://schemas.openxmlformats.org/officeDocument/2006/relationships/tags" Target="../tags/tag122.xml"/><Relationship Id="rId2" Type="http://schemas.openxmlformats.org/officeDocument/2006/relationships/tags" Target="../tags/tag121.xml"/><Relationship Id="rId12" Type="http://schemas.openxmlformats.org/officeDocument/2006/relationships/slideLayout" Target="../slideLayouts/slideLayout3.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2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20.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2" Type="http://schemas.openxmlformats.org/officeDocument/2006/relationships/slideLayout" Target="../slideLayouts/slideLayout3.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44.xml"/><Relationship Id="rId4" Type="http://schemas.openxmlformats.org/officeDocument/2006/relationships/image" Target="../media/image14.png"/><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6.xml"/><Relationship Id="rId2" Type="http://schemas.openxmlformats.org/officeDocument/2006/relationships/image" Target="../media/image15.png"/><Relationship Id="rId1" Type="http://schemas.openxmlformats.org/officeDocument/2006/relationships/tags" Target="../tags/tag145.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image" Target="../media/image16.png"/><Relationship Id="rId1" Type="http://schemas.openxmlformats.org/officeDocument/2006/relationships/tags" Target="../tags/tag147.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52.xml"/><Relationship Id="rId5" Type="http://schemas.openxmlformats.org/officeDocument/2006/relationships/image" Target="../media/image18.png"/><Relationship Id="rId4" Type="http://schemas.openxmlformats.org/officeDocument/2006/relationships/tags" Target="../tags/tag151.xml"/><Relationship Id="rId3" Type="http://schemas.openxmlformats.org/officeDocument/2006/relationships/image" Target="../media/image17.png"/><Relationship Id="rId2" Type="http://schemas.openxmlformats.org/officeDocument/2006/relationships/tags" Target="../tags/tag150.xml"/><Relationship Id="rId1" Type="http://schemas.openxmlformats.org/officeDocument/2006/relationships/tags" Target="../tags/tag14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56.xml"/><Relationship Id="rId5" Type="http://schemas.openxmlformats.org/officeDocument/2006/relationships/image" Target="../media/image20.png"/><Relationship Id="rId4" Type="http://schemas.openxmlformats.org/officeDocument/2006/relationships/tags" Target="../tags/tag155.xml"/><Relationship Id="rId3" Type="http://schemas.openxmlformats.org/officeDocument/2006/relationships/image" Target="../media/image19.png"/><Relationship Id="rId2" Type="http://schemas.openxmlformats.org/officeDocument/2006/relationships/tags" Target="../tags/tag154.xml"/><Relationship Id="rId1" Type="http://schemas.openxmlformats.org/officeDocument/2006/relationships/tags" Target="../tags/tag153.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60.xml"/><Relationship Id="rId5" Type="http://schemas.openxmlformats.org/officeDocument/2006/relationships/image" Target="../media/image22.png"/><Relationship Id="rId4" Type="http://schemas.openxmlformats.org/officeDocument/2006/relationships/tags" Target="../tags/tag159.xml"/><Relationship Id="rId3" Type="http://schemas.openxmlformats.org/officeDocument/2006/relationships/image" Target="../media/image21.png"/><Relationship Id="rId2" Type="http://schemas.openxmlformats.org/officeDocument/2006/relationships/tags" Target="../tags/tag158.xml"/><Relationship Id="rId1" Type="http://schemas.openxmlformats.org/officeDocument/2006/relationships/tags" Target="../tags/tag157.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68.xml"/><Relationship Id="rId6" Type="http://schemas.openxmlformats.org/officeDocument/2006/relationships/image" Target="../media/image24.png"/><Relationship Id="rId5" Type="http://schemas.openxmlformats.org/officeDocument/2006/relationships/tags" Target="../tags/tag167.xml"/><Relationship Id="rId4" Type="http://schemas.openxmlformats.org/officeDocument/2006/relationships/image" Target="../media/image23.png"/><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image" Target="../media/image25.jpeg"/><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4.png"/><Relationship Id="rId7" Type="http://schemas.openxmlformats.org/officeDocument/2006/relationships/tags" Target="../tags/tag52.xml"/><Relationship Id="rId6" Type="http://schemas.openxmlformats.org/officeDocument/2006/relationships/image" Target="../media/image3.png"/><Relationship Id="rId5" Type="http://schemas.openxmlformats.org/officeDocument/2006/relationships/tags" Target="../tags/tag51.xml"/><Relationship Id="rId4" Type="http://schemas.openxmlformats.org/officeDocument/2006/relationships/image" Target="../media/image2.png"/><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slideLayout" Target="../slideLayouts/slideLayout3.xml"/><Relationship Id="rId1" Type="http://schemas.openxmlformats.org/officeDocument/2006/relationships/tags" Target="../tags/tag48.xml"/></Relationships>
</file>

<file path=ppt/slides/_rels/slide30.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image" Target="../media/image28.png"/><Relationship Id="rId6" Type="http://schemas.openxmlformats.org/officeDocument/2006/relationships/tags" Target="../tags/tag175.xml"/><Relationship Id="rId5" Type="http://schemas.openxmlformats.org/officeDocument/2006/relationships/image" Target="../media/image27.png"/><Relationship Id="rId4" Type="http://schemas.openxmlformats.org/officeDocument/2006/relationships/tags" Target="../tags/tag174.xml"/><Relationship Id="rId3" Type="http://schemas.openxmlformats.org/officeDocument/2006/relationships/image" Target="../media/image26.png"/><Relationship Id="rId2" Type="http://schemas.openxmlformats.org/officeDocument/2006/relationships/tags" Target="../tags/tag173.xml"/><Relationship Id="rId10" Type="http://schemas.openxmlformats.org/officeDocument/2006/relationships/slideLayout" Target="../slideLayouts/slideLayout3.xml"/><Relationship Id="rId1" Type="http://schemas.openxmlformats.org/officeDocument/2006/relationships/tags" Target="../tags/tag172.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33.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6" Type="http://schemas.openxmlformats.org/officeDocument/2006/relationships/slideLayout" Target="../slideLayouts/slideLayout3.xml"/><Relationship Id="rId55" Type="http://schemas.openxmlformats.org/officeDocument/2006/relationships/tags" Target="../tags/tag240.xml"/><Relationship Id="rId54" Type="http://schemas.openxmlformats.org/officeDocument/2006/relationships/tags" Target="../tags/tag239.xml"/><Relationship Id="rId53" Type="http://schemas.openxmlformats.org/officeDocument/2006/relationships/tags" Target="../tags/tag238.xml"/><Relationship Id="rId52" Type="http://schemas.openxmlformats.org/officeDocument/2006/relationships/tags" Target="../tags/tag237.xml"/><Relationship Id="rId51" Type="http://schemas.openxmlformats.org/officeDocument/2006/relationships/tags" Target="../tags/tag236.xml"/><Relationship Id="rId50" Type="http://schemas.openxmlformats.org/officeDocument/2006/relationships/tags" Target="../tags/tag235.xml"/><Relationship Id="rId5" Type="http://schemas.openxmlformats.org/officeDocument/2006/relationships/tags" Target="../tags/tag190.xml"/><Relationship Id="rId49" Type="http://schemas.openxmlformats.org/officeDocument/2006/relationships/tags" Target="../tags/tag234.xml"/><Relationship Id="rId48" Type="http://schemas.openxmlformats.org/officeDocument/2006/relationships/tags" Target="../tags/tag233.xml"/><Relationship Id="rId47" Type="http://schemas.openxmlformats.org/officeDocument/2006/relationships/tags" Target="../tags/tag232.xml"/><Relationship Id="rId46" Type="http://schemas.openxmlformats.org/officeDocument/2006/relationships/tags" Target="../tags/tag231.xml"/><Relationship Id="rId45" Type="http://schemas.openxmlformats.org/officeDocument/2006/relationships/tags" Target="../tags/tag230.xml"/><Relationship Id="rId44" Type="http://schemas.openxmlformats.org/officeDocument/2006/relationships/tags" Target="../tags/tag229.xml"/><Relationship Id="rId43" Type="http://schemas.openxmlformats.org/officeDocument/2006/relationships/tags" Target="../tags/tag228.xml"/><Relationship Id="rId42" Type="http://schemas.openxmlformats.org/officeDocument/2006/relationships/tags" Target="../tags/tag227.xml"/><Relationship Id="rId41" Type="http://schemas.openxmlformats.org/officeDocument/2006/relationships/tags" Target="../tags/tag226.xml"/><Relationship Id="rId40" Type="http://schemas.openxmlformats.org/officeDocument/2006/relationships/tags" Target="../tags/tag225.xml"/><Relationship Id="rId4" Type="http://schemas.openxmlformats.org/officeDocument/2006/relationships/tags" Target="../tags/tag189.xml"/><Relationship Id="rId39" Type="http://schemas.openxmlformats.org/officeDocument/2006/relationships/tags" Target="../tags/tag224.xml"/><Relationship Id="rId38" Type="http://schemas.openxmlformats.org/officeDocument/2006/relationships/tags" Target="../tags/tag223.xml"/><Relationship Id="rId37" Type="http://schemas.openxmlformats.org/officeDocument/2006/relationships/tags" Target="../tags/tag222.xml"/><Relationship Id="rId36" Type="http://schemas.openxmlformats.org/officeDocument/2006/relationships/tags" Target="../tags/tag221.xml"/><Relationship Id="rId35" Type="http://schemas.openxmlformats.org/officeDocument/2006/relationships/tags" Target="../tags/tag220.xml"/><Relationship Id="rId34" Type="http://schemas.openxmlformats.org/officeDocument/2006/relationships/tags" Target="../tags/tag219.xml"/><Relationship Id="rId33" Type="http://schemas.openxmlformats.org/officeDocument/2006/relationships/tags" Target="../tags/tag218.xml"/><Relationship Id="rId32" Type="http://schemas.openxmlformats.org/officeDocument/2006/relationships/tags" Target="../tags/tag217.xml"/><Relationship Id="rId31" Type="http://schemas.openxmlformats.org/officeDocument/2006/relationships/tags" Target="../tags/tag216.xml"/><Relationship Id="rId30" Type="http://schemas.openxmlformats.org/officeDocument/2006/relationships/tags" Target="../tags/tag215.xml"/><Relationship Id="rId3" Type="http://schemas.openxmlformats.org/officeDocument/2006/relationships/tags" Target="../tags/tag188.xml"/><Relationship Id="rId29" Type="http://schemas.openxmlformats.org/officeDocument/2006/relationships/tags" Target="../tags/tag214.xml"/><Relationship Id="rId28" Type="http://schemas.openxmlformats.org/officeDocument/2006/relationships/tags" Target="../tags/tag213.xml"/><Relationship Id="rId27" Type="http://schemas.openxmlformats.org/officeDocument/2006/relationships/tags" Target="../tags/tag212.xml"/><Relationship Id="rId26" Type="http://schemas.openxmlformats.org/officeDocument/2006/relationships/tags" Target="../tags/tag211.xml"/><Relationship Id="rId25" Type="http://schemas.openxmlformats.org/officeDocument/2006/relationships/tags" Target="../tags/tag210.xml"/><Relationship Id="rId24" Type="http://schemas.openxmlformats.org/officeDocument/2006/relationships/tags" Target="../tags/tag209.xml"/><Relationship Id="rId23" Type="http://schemas.openxmlformats.org/officeDocument/2006/relationships/tags" Target="../tags/tag208.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tags" Target="../tags/tag187.xml"/><Relationship Id="rId19" Type="http://schemas.openxmlformats.org/officeDocument/2006/relationships/tags" Target="../tags/tag204.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image" Target="../media/image29.jpeg"/><Relationship Id="rId1" Type="http://schemas.openxmlformats.org/officeDocument/2006/relationships/tags" Target="../tags/tag261.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xml"/><Relationship Id="rId7" Type="http://schemas.openxmlformats.org/officeDocument/2006/relationships/tags" Target="../tags/tag58.xml"/><Relationship Id="rId6" Type="http://schemas.openxmlformats.org/officeDocument/2006/relationships/image" Target="../media/image6.jpeg"/><Relationship Id="rId5" Type="http://schemas.openxmlformats.org/officeDocument/2006/relationships/tags" Target="../tags/tag57.xml"/><Relationship Id="rId4" Type="http://schemas.openxmlformats.org/officeDocument/2006/relationships/image" Target="../media/image5.pn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image" Target="../media/image30.png"/><Relationship Id="rId1" Type="http://schemas.openxmlformats.org/officeDocument/2006/relationships/tags" Target="../tags/tag264.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image" Target="../media/image31.png"/><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31.png"/><Relationship Id="rId2" Type="http://schemas.openxmlformats.org/officeDocument/2006/relationships/tags" Target="../tags/tag274.xml"/><Relationship Id="rId1" Type="http://schemas.openxmlformats.org/officeDocument/2006/relationships/tags" Target="../tags/tag273.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image" Target="../media/image32.jpeg"/><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45.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image" Target="../media/image34.png"/><Relationship Id="rId7" Type="http://schemas.openxmlformats.org/officeDocument/2006/relationships/tags" Target="../tags/tag290.xml"/><Relationship Id="rId6" Type="http://schemas.openxmlformats.org/officeDocument/2006/relationships/image" Target="../media/image33.png"/><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5" Type="http://schemas.openxmlformats.org/officeDocument/2006/relationships/slideLayout" Target="../slideLayouts/slideLayout3.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image" Target="../media/image36.png"/><Relationship Id="rId11" Type="http://schemas.openxmlformats.org/officeDocument/2006/relationships/tags" Target="../tags/tag292.xml"/><Relationship Id="rId10" Type="http://schemas.openxmlformats.org/officeDocument/2006/relationships/image" Target="../media/image35.png"/><Relationship Id="rId1" Type="http://schemas.openxmlformats.org/officeDocument/2006/relationships/tags" Target="../tags/tag285.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2.xml"/><Relationship Id="rId1" Type="http://schemas.openxmlformats.org/officeDocument/2006/relationships/tags" Target="../tags/tag61.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5.xml"/><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845310" y="2372360"/>
            <a:ext cx="7833360" cy="1938020"/>
          </a:xfrm>
          <a:prstGeom prst="rect">
            <a:avLst/>
          </a:prstGeom>
          <a:noFill/>
        </p:spPr>
        <p:txBody>
          <a:bodyPr wrap="square" rtlCol="0" anchor="t">
            <a:spAutoFit/>
          </a:bodyPr>
          <a:lstStyle/>
          <a:p>
            <a:pPr indent="0" algn="ctr" fontAlgn="auto">
              <a:lnSpc>
                <a:spcPct val="150000"/>
              </a:lnSpc>
            </a:pPr>
            <a:r>
              <a:rPr lang="zh-CN" altLang="en-US" sz="4000">
                <a:solidFill>
                  <a:schemeClr val="bg1"/>
                </a:solidFill>
              </a:rPr>
              <a:t>新高考评价体系下的</a:t>
            </a:r>
            <a:endParaRPr lang="zh-CN" altLang="en-US" sz="4000">
              <a:solidFill>
                <a:schemeClr val="bg1"/>
              </a:solidFill>
            </a:endParaRPr>
          </a:p>
          <a:p>
            <a:pPr indent="0" algn="ctr" fontAlgn="auto">
              <a:lnSpc>
                <a:spcPct val="150000"/>
              </a:lnSpc>
            </a:pPr>
            <a:r>
              <a:rPr lang="zh-CN" altLang="en-US" sz="4000">
                <a:solidFill>
                  <a:schemeClr val="bg1"/>
                </a:solidFill>
              </a:rPr>
              <a:t>高三生物学科备考策略与建议</a:t>
            </a:r>
            <a:endParaRPr lang="zh-CN" altLang="en-US" sz="4000">
              <a:solidFill>
                <a:schemeClr val="bg1"/>
              </a:solidFill>
            </a:endParaRPr>
          </a:p>
        </p:txBody>
      </p:sp>
      <p:sp>
        <p:nvSpPr>
          <p:cNvPr id="40" name="矩形 39"/>
          <p:cNvSpPr/>
          <p:nvPr>
            <p:custDataLst>
              <p:tags r:id="rId2"/>
            </p:custDataLst>
          </p:nvPr>
        </p:nvSpPr>
        <p:spPr>
          <a:xfrm flipV="1">
            <a:off x="3465195" y="3352800"/>
            <a:ext cx="4679950" cy="762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p:cNvSpPr/>
          <p:nvPr>
            <p:custDataLst>
              <p:tags r:id="rId3"/>
            </p:custDataLst>
          </p:nvPr>
        </p:nvSpPr>
        <p:spPr>
          <a:xfrm flipV="1">
            <a:off x="2447290" y="4234180"/>
            <a:ext cx="6715125" cy="762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918845" y="2090420"/>
            <a:ext cx="9598660" cy="1938020"/>
          </a:xfrm>
          <a:prstGeom prst="rect">
            <a:avLst/>
          </a:prstGeom>
        </p:spPr>
        <p:txBody>
          <a:bodyPr wrap="square">
            <a:spAutoFit/>
          </a:bodyPr>
          <a:lstStyle/>
          <a:p>
            <a:r>
              <a:rPr lang="en-US" altLang="zh-CN" sz="2400"/>
              <a:t>      </a:t>
            </a:r>
            <a:r>
              <a:rPr lang="zh-CN" altLang="en-US" sz="2400"/>
              <a:t>这里讲到的“授人以渔”是指通过长期、规范、专业的针对性训练，培养学生</a:t>
            </a:r>
            <a:r>
              <a:rPr lang="zh-CN" altLang="en-US" sz="2400">
                <a:solidFill>
                  <a:srgbClr val="0070C0"/>
                </a:solidFill>
              </a:rPr>
              <a:t>一整套可迁移的包括关键能力和学科素养在内的高阶思维能力。</a:t>
            </a:r>
            <a:r>
              <a:rPr lang="zh-CN" altLang="en-US" sz="2400"/>
              <a:t>这里提到的关键能力</a:t>
            </a:r>
            <a:r>
              <a:rPr lang="zh-CN" altLang="en-US" sz="2400">
                <a:solidFill>
                  <a:srgbClr val="FF0000"/>
                </a:solidFill>
              </a:rPr>
              <a:t>包括但不限于</a:t>
            </a:r>
            <a:r>
              <a:rPr lang="zh-CN" altLang="en-US" sz="2400">
                <a:solidFill>
                  <a:srgbClr val="0070C0"/>
                </a:solidFill>
              </a:rPr>
              <a:t>信息获取与加工</a:t>
            </a:r>
            <a:r>
              <a:rPr lang="zh-CN" altLang="en-US" sz="2400">
                <a:solidFill>
                  <a:srgbClr val="FF0000"/>
                </a:solidFill>
              </a:rPr>
              <a:t>、逻辑推理与论证、</a:t>
            </a:r>
            <a:r>
              <a:rPr lang="zh-CN" altLang="en-US" sz="2400">
                <a:solidFill>
                  <a:srgbClr val="0070C0"/>
                </a:solidFill>
              </a:rPr>
              <a:t>科学探究与思维建模</a:t>
            </a:r>
            <a:r>
              <a:rPr lang="zh-CN" altLang="en-US" sz="2400">
                <a:solidFill>
                  <a:srgbClr val="FF0000"/>
                </a:solidFill>
              </a:rPr>
              <a:t>、批判性思维与创新思维、</a:t>
            </a:r>
            <a:r>
              <a:rPr lang="zh-CN" altLang="en-US" sz="2400">
                <a:solidFill>
                  <a:srgbClr val="0070C0"/>
                </a:solidFill>
              </a:rPr>
              <a:t>语言组织与表达</a:t>
            </a:r>
            <a:r>
              <a:rPr lang="zh-CN" altLang="en-US" sz="2400">
                <a:solidFill>
                  <a:srgbClr val="FF0000"/>
                </a:solidFill>
              </a:rPr>
              <a:t>等。</a:t>
            </a:r>
            <a:endParaRPr lang="zh-CN" altLang="en-US" sz="2400">
              <a:solidFill>
                <a:srgbClr val="FF0000"/>
              </a:solidFill>
            </a:endParaRPr>
          </a:p>
        </p:txBody>
      </p:sp>
      <p:sp>
        <p:nvSpPr>
          <p:cNvPr id="3" name="矩形 2"/>
          <p:cNvSpPr/>
          <p:nvPr>
            <p:custDataLst>
              <p:tags r:id="rId2"/>
            </p:custDataLst>
          </p:nvPr>
        </p:nvSpPr>
        <p:spPr>
          <a:xfrm>
            <a:off x="864235" y="715645"/>
            <a:ext cx="9712325" cy="1198880"/>
          </a:xfrm>
          <a:prstGeom prst="rect">
            <a:avLst/>
          </a:prstGeom>
        </p:spPr>
        <p:txBody>
          <a:bodyPr wrap="square">
            <a:spAutoFit/>
          </a:bodyPr>
          <a:lstStyle/>
          <a:p>
            <a:r>
              <a:rPr lang="en-US" altLang="zh-CN" sz="2400"/>
              <a:t>      </a:t>
            </a:r>
            <a:r>
              <a:rPr lang="zh-CN" altLang="en-US" sz="2400"/>
              <a:t>有效应对新高考的策略应该是“授人以渔（加强关键能力和学科素养的训练，提升思维品质）”而非“授人以鱼（总结解题套路并实施题海战术）”。</a:t>
            </a:r>
            <a:endParaRPr lang="zh-CN" altLang="en-US" sz="2400"/>
          </a:p>
        </p:txBody>
      </p:sp>
      <p:sp>
        <p:nvSpPr>
          <p:cNvPr id="4" name="文本框 3"/>
          <p:cNvSpPr txBox="1"/>
          <p:nvPr>
            <p:custDataLst>
              <p:tags r:id="rId3"/>
            </p:custDataLst>
          </p:nvPr>
        </p:nvSpPr>
        <p:spPr>
          <a:xfrm>
            <a:off x="1286510" y="4314825"/>
            <a:ext cx="9230995" cy="953135"/>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我的心得是</a:t>
            </a:r>
            <a:r>
              <a:rPr lang="zh-CN" altLang="en-US" sz="2800">
                <a:solidFill>
                  <a:srgbClr val="002060"/>
                </a:solidFill>
                <a:latin typeface="楷体" panose="02010609060101010101" pitchFamily="49" charset="-122"/>
                <a:ea typeface="楷体" panose="02010609060101010101" pitchFamily="49" charset="-122"/>
                <a:cs typeface="楷体" panose="02010609060101010101" pitchFamily="49" charset="-122"/>
              </a:rPr>
              <a:t>每一次考试阅卷后，都看一遍以上</a:t>
            </a:r>
            <a:r>
              <a:rPr lang="en-US" altLang="zh-CN" sz="2800">
                <a:solidFill>
                  <a:srgbClr val="002060"/>
                </a:solidFill>
                <a:latin typeface="楷体" panose="02010609060101010101" pitchFamily="49" charset="-122"/>
                <a:ea typeface="楷体" panose="02010609060101010101" pitchFamily="49" charset="-122"/>
                <a:cs typeface="楷体" panose="02010609060101010101" pitchFamily="49" charset="-122"/>
              </a:rPr>
              <a:t>5</a:t>
            </a:r>
            <a:r>
              <a:rPr lang="zh-CN" altLang="en-US" sz="2800">
                <a:solidFill>
                  <a:srgbClr val="002060"/>
                </a:solidFill>
                <a:latin typeface="楷体" panose="02010609060101010101" pitchFamily="49" charset="-122"/>
                <a:ea typeface="楷体" panose="02010609060101010101" pitchFamily="49" charset="-122"/>
                <a:cs typeface="楷体" panose="02010609060101010101" pitchFamily="49" charset="-122"/>
              </a:rPr>
              <a:t>条，以获得新的体会与认识。</a:t>
            </a:r>
            <a:endParaRPr lang="zh-CN" altLang="en-US" sz="2800">
              <a:solidFill>
                <a:srgbClr val="00206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683895" y="628015"/>
            <a:ext cx="7035165" cy="521970"/>
          </a:xfrm>
          <a:prstGeom prst="rect">
            <a:avLst/>
          </a:prstGeom>
          <a:noFill/>
        </p:spPr>
        <p:txBody>
          <a:bodyPr wrap="square" rtlCol="0" anchor="t">
            <a:spAutoFit/>
          </a:bodyPr>
          <a:lstStyle/>
          <a:p>
            <a:pPr indent="0" algn="just" fontAlgn="auto">
              <a:lnSpc>
                <a:spcPct val="100000"/>
              </a:lnSpc>
            </a:pPr>
            <a:r>
              <a:rPr lang="zh-CN" sz="2800" b="1">
                <a:latin typeface="华文细黑" panose="02010600040101010101" pitchFamily="2" charset="-122"/>
                <a:ea typeface="华文细黑" panose="02010600040101010101" pitchFamily="2" charset="-122"/>
                <a:sym typeface="+mn-ea"/>
              </a:rPr>
              <a:t>二、认真研究高考真题，明确备考策略</a:t>
            </a:r>
            <a:endParaRPr lang="zh-CN" altLang="en-US" sz="2800" b="1">
              <a:latin typeface="华文细黑" panose="02010600040101010101" pitchFamily="2" charset="-122"/>
              <a:ea typeface="华文细黑" panose="02010600040101010101" pitchFamily="2" charset="-122"/>
              <a:sym typeface="+mn-ea"/>
            </a:endParaRPr>
          </a:p>
        </p:txBody>
      </p:sp>
      <p:sp>
        <p:nvSpPr>
          <p:cNvPr id="5" name="文本框 4"/>
          <p:cNvSpPr txBox="1"/>
          <p:nvPr>
            <p:custDataLst>
              <p:tags r:id="rId2"/>
            </p:custDataLst>
          </p:nvPr>
        </p:nvSpPr>
        <p:spPr>
          <a:xfrm>
            <a:off x="455295" y="2321560"/>
            <a:ext cx="4855845" cy="521970"/>
          </a:xfrm>
          <a:prstGeom prst="rect">
            <a:avLst/>
          </a:prstGeom>
          <a:noFill/>
        </p:spPr>
        <p:txBody>
          <a:bodyPr wrap="square" rtlCol="0">
            <a:spAutoFit/>
          </a:bodyPr>
          <a:lstStyle/>
          <a:p>
            <a:r>
              <a:rPr lang="en-US" altLang="zh-CN" sz="2800">
                <a:latin typeface="+mn-ea"/>
                <a:cs typeface="+mn-ea"/>
              </a:rPr>
              <a:t>1</a:t>
            </a:r>
            <a:r>
              <a:rPr lang="zh-CN" altLang="en-US" sz="2800">
                <a:latin typeface="+mn-ea"/>
                <a:cs typeface="+mn-ea"/>
              </a:rPr>
              <a:t>、辽宁省高考生物试卷结构</a:t>
            </a:r>
            <a:endParaRPr lang="zh-CN" altLang="en-US" sz="2800">
              <a:latin typeface="+mn-ea"/>
              <a:cs typeface="+mn-ea"/>
            </a:endParaRPr>
          </a:p>
        </p:txBody>
      </p:sp>
      <p:sp>
        <p:nvSpPr>
          <p:cNvPr id="6" name="文本框 5"/>
          <p:cNvSpPr txBox="1"/>
          <p:nvPr>
            <p:custDataLst>
              <p:tags r:id="rId3"/>
            </p:custDataLst>
          </p:nvPr>
        </p:nvSpPr>
        <p:spPr>
          <a:xfrm>
            <a:off x="324485" y="3028315"/>
            <a:ext cx="10243820" cy="521970"/>
          </a:xfrm>
          <a:prstGeom prst="rect">
            <a:avLst/>
          </a:prstGeom>
          <a:noFill/>
        </p:spPr>
        <p:txBody>
          <a:bodyPr wrap="square" rtlCol="0">
            <a:spAutoFit/>
          </a:bodyPr>
          <a:lstStyle/>
          <a:p>
            <a:r>
              <a:rPr lang="zh-CN" sz="2800"/>
              <a:t>（</a:t>
            </a:r>
            <a:r>
              <a:rPr lang="en-US" altLang="zh-CN" sz="2800"/>
              <a:t>1</a:t>
            </a:r>
            <a:r>
              <a:rPr lang="zh-CN" altLang="en-US" sz="2800"/>
              <a:t>）共包括</a:t>
            </a:r>
            <a:r>
              <a:rPr lang="en-US" altLang="zh-CN" sz="2800"/>
              <a:t>15</a:t>
            </a:r>
            <a:r>
              <a:rPr lang="zh-CN" altLang="en-US" sz="2800"/>
              <a:t>道单项选择题，</a:t>
            </a:r>
            <a:r>
              <a:rPr lang="en-US" altLang="zh-CN" sz="2800"/>
              <a:t>5</a:t>
            </a:r>
            <a:r>
              <a:rPr lang="zh-CN" altLang="en-US" sz="2800"/>
              <a:t>道不定项选择题和</a:t>
            </a:r>
            <a:r>
              <a:rPr lang="en-US" altLang="zh-CN" sz="2800"/>
              <a:t>5</a:t>
            </a:r>
            <a:r>
              <a:rPr lang="zh-CN" altLang="en-US" sz="2800"/>
              <a:t>道非选择题。</a:t>
            </a:r>
            <a:endParaRPr lang="zh-CN" altLang="en-US" sz="2800"/>
          </a:p>
        </p:txBody>
      </p:sp>
      <p:sp>
        <p:nvSpPr>
          <p:cNvPr id="7" name="文本框 6"/>
          <p:cNvSpPr txBox="1"/>
          <p:nvPr>
            <p:custDataLst>
              <p:tags r:id="rId4"/>
            </p:custDataLst>
          </p:nvPr>
        </p:nvSpPr>
        <p:spPr>
          <a:xfrm>
            <a:off x="344170" y="3676015"/>
            <a:ext cx="11337290" cy="953135"/>
          </a:xfrm>
          <a:prstGeom prst="rect">
            <a:avLst/>
          </a:prstGeom>
          <a:noFill/>
        </p:spPr>
        <p:txBody>
          <a:bodyPr wrap="square" rtlCol="0">
            <a:spAutoFit/>
          </a:bodyPr>
          <a:lstStyle/>
          <a:p>
            <a:r>
              <a:rPr lang="zh-CN" sz="2800"/>
              <a:t>（</a:t>
            </a:r>
            <a:r>
              <a:rPr lang="en-US" altLang="zh-CN" sz="2800"/>
              <a:t>2</a:t>
            </a:r>
            <a:r>
              <a:rPr lang="zh-CN" altLang="en-US" sz="2800"/>
              <a:t>）共包括</a:t>
            </a:r>
            <a:r>
              <a:rPr lang="en-US" altLang="zh-CN" sz="2800"/>
              <a:t>15</a:t>
            </a:r>
            <a:r>
              <a:rPr lang="zh-CN" altLang="en-US" sz="2800"/>
              <a:t>道单项选择题，</a:t>
            </a:r>
            <a:r>
              <a:rPr lang="en-US" altLang="zh-CN" sz="2800"/>
              <a:t>30</a:t>
            </a:r>
            <a:r>
              <a:rPr lang="zh-CN" altLang="en-US" sz="2800"/>
              <a:t>分；</a:t>
            </a:r>
            <a:r>
              <a:rPr lang="en-US" altLang="zh-CN" sz="2800"/>
              <a:t>5</a:t>
            </a:r>
            <a:r>
              <a:rPr lang="zh-CN" altLang="en-US" sz="2800"/>
              <a:t>道不定项选择题，</a:t>
            </a:r>
            <a:r>
              <a:rPr lang="en-US" altLang="zh-CN" sz="2800"/>
              <a:t>15</a:t>
            </a:r>
            <a:r>
              <a:rPr lang="zh-CN" altLang="en-US" sz="2800"/>
              <a:t>分和</a:t>
            </a:r>
            <a:r>
              <a:rPr lang="en-US" altLang="zh-CN" sz="2800"/>
              <a:t>5</a:t>
            </a:r>
            <a:r>
              <a:rPr lang="zh-CN" altLang="en-US" sz="2800"/>
              <a:t>道非选择题，</a:t>
            </a:r>
            <a:r>
              <a:rPr lang="en-US" altLang="zh-CN" sz="2800"/>
              <a:t>55</a:t>
            </a:r>
            <a:r>
              <a:rPr lang="zh-CN" altLang="en-US" sz="2800"/>
              <a:t>分。</a:t>
            </a:r>
            <a:endParaRPr lang="zh-CN" altLang="en-US" sz="2800"/>
          </a:p>
        </p:txBody>
      </p:sp>
      <p:sp>
        <p:nvSpPr>
          <p:cNvPr id="2" name="文本框 1"/>
          <p:cNvSpPr txBox="1"/>
          <p:nvPr>
            <p:custDataLst>
              <p:tags r:id="rId5"/>
            </p:custDataLst>
          </p:nvPr>
        </p:nvSpPr>
        <p:spPr>
          <a:xfrm>
            <a:off x="1439545" y="1271270"/>
            <a:ext cx="9913620" cy="953135"/>
          </a:xfrm>
          <a:prstGeom prst="rect">
            <a:avLst/>
          </a:prstGeom>
          <a:noFill/>
        </p:spPr>
        <p:txBody>
          <a:bodyPr wrap="square" rtlCol="0">
            <a:spAutoFit/>
          </a:bodyPr>
          <a:lstStyle/>
          <a:p>
            <a:r>
              <a:rPr lang="en-US" altLang="zh-CN" sz="2800">
                <a:solidFill>
                  <a:srgbClr val="FF0000"/>
                </a:solidFill>
              </a:rPr>
              <a:t>2024</a:t>
            </a:r>
            <a:r>
              <a:rPr lang="zh-CN" altLang="en-US" sz="2800">
                <a:solidFill>
                  <a:srgbClr val="FF0000"/>
                </a:solidFill>
              </a:rPr>
              <a:t>年高考生物学科是</a:t>
            </a:r>
            <a:r>
              <a:rPr lang="zh-CN" altLang="en-US" sz="2800">
                <a:solidFill>
                  <a:srgbClr val="0070C0"/>
                </a:solidFill>
              </a:rPr>
              <a:t>东三省联合命题</a:t>
            </a:r>
            <a:r>
              <a:rPr lang="zh-CN" altLang="en-US" sz="2800">
                <a:solidFill>
                  <a:srgbClr val="FF0000"/>
                </a:solidFill>
              </a:rPr>
              <a:t>，辽宁省是新高考第四年，吉林、黑龙江是第一年。</a:t>
            </a:r>
            <a:endParaRPr lang="en-US" altLang="zh-CN" sz="2800">
              <a:solidFill>
                <a:srgbClr val="FF0000"/>
              </a:solidFill>
            </a:endParaRPr>
          </a:p>
        </p:txBody>
      </p:sp>
    </p:spTree>
    <p:custDataLst>
      <p:tags r:id="rId6"/>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474345" y="737870"/>
            <a:ext cx="6359525" cy="521970"/>
          </a:xfrm>
          <a:prstGeom prst="rect">
            <a:avLst/>
          </a:prstGeom>
          <a:noFill/>
        </p:spPr>
        <p:txBody>
          <a:bodyPr wrap="square" rtlCol="0">
            <a:spAutoFit/>
          </a:bodyPr>
          <a:lstStyle/>
          <a:p>
            <a:r>
              <a:rPr lang="en-US" altLang="zh-CN" sz="2800">
                <a:latin typeface="+mn-ea"/>
                <a:cs typeface="+mn-ea"/>
              </a:rPr>
              <a:t>2</a:t>
            </a:r>
            <a:r>
              <a:rPr lang="zh-CN" altLang="en-US" sz="2800">
                <a:latin typeface="+mn-ea"/>
                <a:cs typeface="+mn-ea"/>
              </a:rPr>
              <a:t>、新教材各模块知识在试卷中的权重</a:t>
            </a:r>
            <a:endParaRPr lang="zh-CN" altLang="en-US" sz="2800">
              <a:latin typeface="+mn-ea"/>
              <a:cs typeface="+mn-ea"/>
            </a:endParaRPr>
          </a:p>
        </p:txBody>
      </p:sp>
      <p:graphicFrame>
        <p:nvGraphicFramePr>
          <p:cNvPr id="10" name="表格 9"/>
          <p:cNvGraphicFramePr>
            <a:graphicFrameLocks noGrp="1"/>
          </p:cNvGraphicFramePr>
          <p:nvPr>
            <p:custDataLst>
              <p:tags r:id="rId2"/>
            </p:custDataLst>
          </p:nvPr>
        </p:nvGraphicFramePr>
        <p:xfrm>
          <a:off x="474345" y="1413510"/>
          <a:ext cx="11179175" cy="3910965"/>
        </p:xfrm>
        <a:graphic>
          <a:graphicData uri="http://schemas.openxmlformats.org/drawingml/2006/table">
            <a:tbl>
              <a:tblPr firstRow="1" bandRow="1">
                <a:tableStyleId>{5940675A-B579-460E-94D1-54222C63F5DA}</a:tableStyleId>
              </a:tblPr>
              <a:tblGrid>
                <a:gridCol w="1205865"/>
                <a:gridCol w="4931410"/>
                <a:gridCol w="5041900"/>
              </a:tblGrid>
              <a:tr h="619125">
                <a:tc>
                  <a:txBody>
                    <a:bodyPr/>
                    <a:lstStyle/>
                    <a:p>
                      <a:pPr indent="0" algn="ctr">
                        <a:buNone/>
                      </a:pPr>
                      <a:r>
                        <a:rPr lang="en-US" sz="2000" b="1">
                          <a:latin typeface="+mn-ea"/>
                          <a:cs typeface="+mn-ea"/>
                        </a:rPr>
                        <a:t>2021年</a:t>
                      </a:r>
                      <a:endParaRPr lang="en-US" sz="2000" b="1">
                        <a:latin typeface="+mn-ea"/>
                        <a:cs typeface="+mn-ea"/>
                      </a:endParaRPr>
                    </a:p>
                    <a:p>
                      <a:pPr indent="0" algn="ctr">
                        <a:buNone/>
                      </a:pPr>
                      <a:r>
                        <a:rPr lang="en-US" altLang="zh-CN" sz="2000" b="1">
                          <a:latin typeface="+mn-ea"/>
                          <a:cs typeface="+mn-ea"/>
                        </a:rPr>
                        <a:t>(</a:t>
                      </a:r>
                      <a:r>
                        <a:rPr lang="zh-CN" altLang="en-US" sz="2000" b="1">
                          <a:latin typeface="+mn-ea"/>
                          <a:cs typeface="+mn-ea"/>
                        </a:rPr>
                        <a:t>老教材</a:t>
                      </a:r>
                      <a:r>
                        <a:rPr lang="en-US" altLang="zh-CN" sz="2000" b="1">
                          <a:latin typeface="+mn-ea"/>
                          <a:cs typeface="+mn-ea"/>
                        </a:rPr>
                        <a:t>)</a:t>
                      </a:r>
                      <a:endParaRPr lang="zh-CN" altLang="en-US" sz="2000" b="1">
                        <a:latin typeface="+mn-ea"/>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1">
                          <a:latin typeface="+mn-ea"/>
                          <a:cs typeface="+mn-ea"/>
                        </a:rPr>
                        <a:t>2022年</a:t>
                      </a:r>
                      <a:r>
                        <a:rPr lang="zh-CN" altLang="en-US" sz="2000" b="1">
                          <a:latin typeface="+mn-ea"/>
                          <a:cs typeface="+mn-ea"/>
                        </a:rPr>
                        <a:t>（新教材）</a:t>
                      </a:r>
                      <a:endParaRPr lang="zh-CN" altLang="en-US" sz="2000" b="1">
                        <a:latin typeface="+mn-ea"/>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1">
                          <a:latin typeface="+mn-ea"/>
                          <a:cs typeface="+mn-ea"/>
                        </a:rPr>
                        <a:t>2023年</a:t>
                      </a:r>
                      <a:r>
                        <a:rPr lang="zh-CN" altLang="en-US" sz="2000" b="1">
                          <a:latin typeface="+mn-ea"/>
                          <a:cs typeface="+mn-ea"/>
                          <a:sym typeface="+mn-ea"/>
                        </a:rPr>
                        <a:t>（新教材）</a:t>
                      </a:r>
                      <a:endParaRPr lang="en-US" altLang="en-US" sz="2000" b="1">
                        <a:latin typeface="+mn-ea"/>
                        <a:cs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0">
                <a:tc>
                  <a:txBody>
                    <a:bodyPr/>
                    <a:lstStyle/>
                    <a:p>
                      <a:pPr indent="0" algn="ctr">
                        <a:buNone/>
                      </a:pPr>
                      <a:endParaRPr lang="en-US" altLang="en-US" sz="2000" b="1">
                        <a:latin typeface="+mn-ea"/>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）单项选择题必修</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、选必</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、选必</a:t>
                      </a:r>
                      <a:r>
                        <a:rPr lang="en-US" altLang="zh-CN" sz="2400">
                          <a:solidFill>
                            <a:schemeClr val="tx1"/>
                          </a:solidFill>
                          <a:latin typeface="+mn-ea"/>
                          <a:cs typeface="+mn-ea"/>
                          <a:sym typeface="+mn-ea"/>
                        </a:rPr>
                        <a:t>3</a:t>
                      </a:r>
                      <a:r>
                        <a:rPr lang="zh-CN" altLang="en-US" sz="2400">
                          <a:solidFill>
                            <a:schemeClr val="tx1"/>
                          </a:solidFill>
                          <a:latin typeface="+mn-ea"/>
                          <a:cs typeface="+mn-ea"/>
                          <a:sym typeface="+mn-ea"/>
                        </a:rPr>
                        <a:t>均为</a:t>
                      </a:r>
                      <a:r>
                        <a:rPr lang="en-US" altLang="zh-CN" sz="2400">
                          <a:solidFill>
                            <a:schemeClr val="tx1"/>
                          </a:solidFill>
                          <a:latin typeface="+mn-ea"/>
                          <a:cs typeface="+mn-ea"/>
                          <a:sym typeface="+mn-ea"/>
                        </a:rPr>
                        <a:t>3</a:t>
                      </a:r>
                      <a:r>
                        <a:rPr lang="zh-CN" altLang="en-US" sz="2400">
                          <a:solidFill>
                            <a:schemeClr val="tx1"/>
                          </a:solidFill>
                          <a:latin typeface="+mn-ea"/>
                          <a:cs typeface="+mn-ea"/>
                          <a:sym typeface="+mn-ea"/>
                        </a:rPr>
                        <a:t>道题，必修</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为</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道题，选必</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为</a:t>
                      </a:r>
                      <a:r>
                        <a:rPr lang="en-US" altLang="zh-CN" sz="2400">
                          <a:solidFill>
                            <a:schemeClr val="tx1"/>
                          </a:solidFill>
                          <a:latin typeface="+mn-ea"/>
                          <a:cs typeface="+mn-ea"/>
                          <a:sym typeface="+mn-ea"/>
                        </a:rPr>
                        <a:t>4</a:t>
                      </a:r>
                      <a:r>
                        <a:rPr lang="zh-CN" altLang="en-US" sz="2400">
                          <a:solidFill>
                            <a:schemeClr val="tx1"/>
                          </a:solidFill>
                          <a:latin typeface="+mn-ea"/>
                          <a:cs typeface="+mn-ea"/>
                          <a:sym typeface="+mn-ea"/>
                        </a:rPr>
                        <a:t>道题</a:t>
                      </a:r>
                      <a:endParaRPr lang="zh-CN" altLang="en-US" sz="2400">
                        <a:solidFill>
                          <a:schemeClr val="tx1"/>
                        </a:solidFill>
                        <a:latin typeface="+mn-ea"/>
                        <a:cs typeface="+mn-ea"/>
                        <a:sym typeface="+mn-ea"/>
                      </a:endParaRPr>
                    </a:p>
                    <a:p>
                      <a:pPr indent="0" algn="l">
                        <a:buNone/>
                      </a:pP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）不定项选择题</a:t>
                      </a:r>
                      <a:r>
                        <a:rPr lang="zh-CN" altLang="en-US" sz="2400">
                          <a:solidFill>
                            <a:srgbClr val="FF0000"/>
                          </a:solidFill>
                          <a:latin typeface="+mn-ea"/>
                          <a:cs typeface="+mn-ea"/>
                          <a:sym typeface="+mn-ea"/>
                        </a:rPr>
                        <a:t>必修</a:t>
                      </a:r>
                      <a:r>
                        <a:rPr lang="en-US" altLang="zh-CN" sz="2400">
                          <a:solidFill>
                            <a:srgbClr val="FF0000"/>
                          </a:solidFill>
                          <a:latin typeface="+mn-ea"/>
                          <a:cs typeface="+mn-ea"/>
                          <a:sym typeface="+mn-ea"/>
                        </a:rPr>
                        <a:t>2</a:t>
                      </a:r>
                      <a:r>
                        <a:rPr lang="zh-CN" altLang="en-US" sz="2400">
                          <a:solidFill>
                            <a:srgbClr val="FF0000"/>
                          </a:solidFill>
                          <a:latin typeface="+mn-ea"/>
                          <a:cs typeface="+mn-ea"/>
                          <a:sym typeface="+mn-ea"/>
                        </a:rPr>
                        <a:t>为</a:t>
                      </a:r>
                      <a:r>
                        <a:rPr lang="en-US" altLang="zh-CN" sz="2400">
                          <a:solidFill>
                            <a:srgbClr val="FF0000"/>
                          </a:solidFill>
                          <a:latin typeface="+mn-ea"/>
                          <a:cs typeface="+mn-ea"/>
                          <a:sym typeface="+mn-ea"/>
                        </a:rPr>
                        <a:t>2</a:t>
                      </a:r>
                      <a:r>
                        <a:rPr lang="zh-CN" altLang="en-US" sz="2400">
                          <a:solidFill>
                            <a:srgbClr val="FF0000"/>
                          </a:solidFill>
                          <a:latin typeface="+mn-ea"/>
                          <a:cs typeface="+mn-ea"/>
                          <a:sym typeface="+mn-ea"/>
                        </a:rPr>
                        <a:t>道题</a:t>
                      </a:r>
                      <a:r>
                        <a:rPr lang="zh-CN" altLang="en-US" sz="2400">
                          <a:solidFill>
                            <a:schemeClr val="tx1"/>
                          </a:solidFill>
                          <a:latin typeface="+mn-ea"/>
                          <a:cs typeface="+mn-ea"/>
                          <a:sym typeface="+mn-ea"/>
                        </a:rPr>
                        <a:t>，必修</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、选必</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a:t>
                      </a:r>
                      <a:r>
                        <a:rPr lang="zh-CN" altLang="en-US" sz="2400">
                          <a:solidFill>
                            <a:srgbClr val="0070C0"/>
                          </a:solidFill>
                          <a:latin typeface="+mn-ea"/>
                          <a:cs typeface="+mn-ea"/>
                          <a:sym typeface="+mn-ea"/>
                        </a:rPr>
                        <a:t>选必</a:t>
                      </a:r>
                      <a:r>
                        <a:rPr lang="en-US" altLang="zh-CN" sz="2400">
                          <a:solidFill>
                            <a:srgbClr val="0070C0"/>
                          </a:solidFill>
                          <a:latin typeface="+mn-ea"/>
                          <a:cs typeface="+mn-ea"/>
                          <a:sym typeface="+mn-ea"/>
                        </a:rPr>
                        <a:t>3</a:t>
                      </a:r>
                      <a:r>
                        <a:rPr lang="zh-CN" altLang="en-US" sz="2400">
                          <a:solidFill>
                            <a:schemeClr val="tx1"/>
                          </a:solidFill>
                          <a:latin typeface="+mn-ea"/>
                          <a:cs typeface="+mn-ea"/>
                          <a:sym typeface="+mn-ea"/>
                        </a:rPr>
                        <a:t>均为</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道题</a:t>
                      </a:r>
                      <a:endParaRPr lang="zh-CN" altLang="en-US" sz="2400">
                        <a:solidFill>
                          <a:schemeClr val="tx1"/>
                        </a:solidFill>
                        <a:latin typeface="+mn-ea"/>
                        <a:cs typeface="+mn-ea"/>
                        <a:sym typeface="+mn-ea"/>
                      </a:endParaRPr>
                    </a:p>
                    <a:p>
                      <a:pPr indent="0" algn="l">
                        <a:buNone/>
                      </a:pP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3</a:t>
                      </a:r>
                      <a:r>
                        <a:rPr lang="zh-CN" altLang="en-US" sz="2400">
                          <a:solidFill>
                            <a:schemeClr val="tx1"/>
                          </a:solidFill>
                          <a:latin typeface="+mn-ea"/>
                          <a:cs typeface="+mn-ea"/>
                          <a:sym typeface="+mn-ea"/>
                        </a:rPr>
                        <a:t>）非选择题均为</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道题</a:t>
                      </a:r>
                      <a:endParaRPr lang="zh-CN" altLang="en-US" sz="2400">
                        <a:solidFill>
                          <a:schemeClr val="tx1"/>
                        </a:solidFill>
                        <a:latin typeface="+mn-ea"/>
                        <a:cs typeface="+mn-ea"/>
                        <a:sym typeface="+mn-ea"/>
                      </a:endParaRPr>
                    </a:p>
                    <a:p>
                      <a:pPr indent="0" algn="l">
                        <a:buNone/>
                      </a:pPr>
                      <a:r>
                        <a:rPr lang="zh-CN" altLang="en-US" sz="2400">
                          <a:solidFill>
                            <a:schemeClr val="tx1"/>
                          </a:solidFill>
                          <a:latin typeface="+mn-ea"/>
                          <a:cs typeface="+mn-ea"/>
                          <a:sym typeface="+mn-ea"/>
                        </a:rPr>
                        <a:t>必修</a:t>
                      </a:r>
                      <a:r>
                        <a:rPr lang="en-US" altLang="zh-CN" sz="2400">
                          <a:solidFill>
                            <a:schemeClr val="tx1"/>
                          </a:solidFill>
                          <a:latin typeface="+mn-ea"/>
                          <a:cs typeface="+mn-ea"/>
                          <a:sym typeface="+mn-ea"/>
                        </a:rPr>
                        <a:t>1(10</a:t>
                      </a:r>
                      <a:r>
                        <a:rPr lang="zh-CN" altLang="en-US" sz="2400">
                          <a:solidFill>
                            <a:schemeClr val="tx1"/>
                          </a:solidFill>
                          <a:latin typeface="+mn-ea"/>
                          <a:cs typeface="+mn-ea"/>
                          <a:sym typeface="+mn-ea"/>
                        </a:rPr>
                        <a:t>分）、必修</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12</a:t>
                      </a:r>
                      <a:r>
                        <a:rPr lang="zh-CN" altLang="en-US" sz="2400">
                          <a:solidFill>
                            <a:schemeClr val="tx1"/>
                          </a:solidFill>
                          <a:latin typeface="+mn-ea"/>
                          <a:cs typeface="+mn-ea"/>
                          <a:sym typeface="+mn-ea"/>
                        </a:rPr>
                        <a:t>分）、选必</a:t>
                      </a:r>
                      <a:r>
                        <a:rPr lang="en-US" altLang="zh-CN" sz="2400">
                          <a:solidFill>
                            <a:schemeClr val="tx1"/>
                          </a:solidFill>
                          <a:latin typeface="+mn-ea"/>
                          <a:cs typeface="+mn-ea"/>
                          <a:sym typeface="+mn-ea"/>
                        </a:rPr>
                        <a:t>1</a:t>
                      </a: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12</a:t>
                      </a:r>
                      <a:r>
                        <a:rPr lang="zh-CN" altLang="en-US" sz="2400">
                          <a:solidFill>
                            <a:schemeClr val="tx1"/>
                          </a:solidFill>
                          <a:latin typeface="+mn-ea"/>
                          <a:cs typeface="+mn-ea"/>
                          <a:sym typeface="+mn-ea"/>
                        </a:rPr>
                        <a:t>分）、选必</a:t>
                      </a:r>
                      <a:r>
                        <a:rPr lang="en-US" altLang="zh-CN" sz="2400">
                          <a:solidFill>
                            <a:schemeClr val="tx1"/>
                          </a:solidFill>
                          <a:latin typeface="+mn-ea"/>
                          <a:cs typeface="+mn-ea"/>
                          <a:sym typeface="+mn-ea"/>
                        </a:rPr>
                        <a:t>2</a:t>
                      </a: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11</a:t>
                      </a:r>
                      <a:r>
                        <a:rPr lang="zh-CN" altLang="en-US" sz="2400">
                          <a:solidFill>
                            <a:schemeClr val="tx1"/>
                          </a:solidFill>
                          <a:latin typeface="+mn-ea"/>
                          <a:cs typeface="+mn-ea"/>
                          <a:sym typeface="+mn-ea"/>
                        </a:rPr>
                        <a:t>分）、选必</a:t>
                      </a:r>
                      <a:r>
                        <a:rPr lang="en-US" altLang="zh-CN" sz="2400">
                          <a:solidFill>
                            <a:schemeClr val="tx1"/>
                          </a:solidFill>
                          <a:latin typeface="+mn-ea"/>
                          <a:cs typeface="+mn-ea"/>
                          <a:sym typeface="+mn-ea"/>
                        </a:rPr>
                        <a:t>3</a:t>
                      </a:r>
                      <a:r>
                        <a:rPr lang="zh-CN" altLang="en-US" sz="2400">
                          <a:solidFill>
                            <a:schemeClr val="tx1"/>
                          </a:solidFill>
                          <a:latin typeface="+mn-ea"/>
                          <a:cs typeface="+mn-ea"/>
                          <a:sym typeface="+mn-ea"/>
                        </a:rPr>
                        <a:t>（</a:t>
                      </a:r>
                      <a:r>
                        <a:rPr lang="en-US" altLang="zh-CN" sz="2400">
                          <a:solidFill>
                            <a:schemeClr val="tx1"/>
                          </a:solidFill>
                          <a:latin typeface="+mn-ea"/>
                          <a:cs typeface="+mn-ea"/>
                          <a:sym typeface="+mn-ea"/>
                        </a:rPr>
                        <a:t>10</a:t>
                      </a:r>
                      <a:r>
                        <a:rPr lang="zh-CN" altLang="en-US" sz="2400">
                          <a:solidFill>
                            <a:schemeClr val="tx1"/>
                          </a:solidFill>
                          <a:latin typeface="+mn-ea"/>
                          <a:cs typeface="+mn-ea"/>
                          <a:sym typeface="+mn-ea"/>
                        </a:rPr>
                        <a:t>分）</a:t>
                      </a:r>
                      <a:endParaRPr lang="zh-CN" altLang="en-US" sz="2400" b="1">
                        <a:solidFill>
                          <a:schemeClr val="tx1"/>
                        </a:solidFill>
                        <a:latin typeface="+mn-ea"/>
                        <a:cs typeface="+mn-ea"/>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zh-CN" altLang="en-US" sz="2400" dirty="0">
                          <a:solidFill>
                            <a:schemeClr val="tx1"/>
                          </a:solidFill>
                          <a:latin typeface="+mn-ea"/>
                          <a:cs typeface="+mn-ea"/>
                          <a:sym typeface="+mn-ea"/>
                        </a:rPr>
                        <a:t>（</a:t>
                      </a:r>
                      <a:r>
                        <a:rPr lang="en-US" altLang="zh-CN" sz="2400" dirty="0">
                          <a:solidFill>
                            <a:schemeClr val="tx1"/>
                          </a:solidFill>
                          <a:latin typeface="+mn-ea"/>
                          <a:cs typeface="+mn-ea"/>
                          <a:sym typeface="+mn-ea"/>
                        </a:rPr>
                        <a:t>1</a:t>
                      </a:r>
                      <a:r>
                        <a:rPr lang="zh-CN" altLang="en-US" sz="2400" dirty="0">
                          <a:solidFill>
                            <a:schemeClr val="tx1"/>
                          </a:solidFill>
                          <a:latin typeface="+mn-ea"/>
                          <a:cs typeface="+mn-ea"/>
                          <a:sym typeface="+mn-ea"/>
                        </a:rPr>
                        <a:t>）单项选择题必修</a:t>
                      </a:r>
                      <a:r>
                        <a:rPr lang="en-US" altLang="zh-CN" sz="2400" dirty="0">
                          <a:solidFill>
                            <a:schemeClr val="tx1"/>
                          </a:solidFill>
                          <a:latin typeface="+mn-ea"/>
                          <a:cs typeface="+mn-ea"/>
                          <a:sym typeface="+mn-ea"/>
                        </a:rPr>
                        <a:t>1</a:t>
                      </a:r>
                      <a:r>
                        <a:rPr lang="zh-CN" altLang="en-US" sz="2400" dirty="0">
                          <a:solidFill>
                            <a:schemeClr val="tx1"/>
                          </a:solidFill>
                          <a:latin typeface="+mn-ea"/>
                          <a:cs typeface="+mn-ea"/>
                          <a:sym typeface="+mn-ea"/>
                        </a:rPr>
                        <a:t>、选必</a:t>
                      </a:r>
                      <a:r>
                        <a:rPr lang="en-US" altLang="zh-CN" sz="2400" dirty="0">
                          <a:solidFill>
                            <a:schemeClr val="tx1"/>
                          </a:solidFill>
                          <a:latin typeface="+mn-ea"/>
                          <a:cs typeface="+mn-ea"/>
                          <a:sym typeface="+mn-ea"/>
                        </a:rPr>
                        <a:t>2</a:t>
                      </a:r>
                      <a:r>
                        <a:rPr lang="zh-CN" altLang="en-US" sz="2400" dirty="0">
                          <a:solidFill>
                            <a:schemeClr val="tx1"/>
                          </a:solidFill>
                          <a:latin typeface="+mn-ea"/>
                          <a:cs typeface="+mn-ea"/>
                          <a:sym typeface="+mn-ea"/>
                        </a:rPr>
                        <a:t>、选必</a:t>
                      </a:r>
                      <a:r>
                        <a:rPr lang="en-US" altLang="zh-CN" sz="2400" dirty="0">
                          <a:solidFill>
                            <a:schemeClr val="tx1"/>
                          </a:solidFill>
                          <a:latin typeface="+mn-ea"/>
                          <a:cs typeface="+mn-ea"/>
                          <a:sym typeface="+mn-ea"/>
                        </a:rPr>
                        <a:t>3</a:t>
                      </a:r>
                      <a:r>
                        <a:rPr lang="zh-CN" altLang="en-US" sz="2400" dirty="0">
                          <a:solidFill>
                            <a:schemeClr val="tx1"/>
                          </a:solidFill>
                          <a:latin typeface="+mn-ea"/>
                          <a:cs typeface="+mn-ea"/>
                          <a:sym typeface="+mn-ea"/>
                        </a:rPr>
                        <a:t>均为</a:t>
                      </a:r>
                      <a:r>
                        <a:rPr lang="en-US" altLang="zh-CN" sz="2400" dirty="0">
                          <a:solidFill>
                            <a:schemeClr val="tx1"/>
                          </a:solidFill>
                          <a:latin typeface="+mn-ea"/>
                          <a:cs typeface="+mn-ea"/>
                          <a:sym typeface="+mn-ea"/>
                        </a:rPr>
                        <a:t>3</a:t>
                      </a:r>
                      <a:r>
                        <a:rPr lang="zh-CN" altLang="en-US" sz="2400" dirty="0">
                          <a:solidFill>
                            <a:schemeClr val="tx1"/>
                          </a:solidFill>
                          <a:latin typeface="+mn-ea"/>
                          <a:cs typeface="+mn-ea"/>
                          <a:sym typeface="+mn-ea"/>
                        </a:rPr>
                        <a:t>道题，必修</a:t>
                      </a:r>
                      <a:r>
                        <a:rPr lang="en-US" altLang="zh-CN" sz="2400" dirty="0">
                          <a:solidFill>
                            <a:schemeClr val="tx1"/>
                          </a:solidFill>
                          <a:latin typeface="+mn-ea"/>
                          <a:cs typeface="+mn-ea"/>
                          <a:sym typeface="+mn-ea"/>
                        </a:rPr>
                        <a:t>2</a:t>
                      </a:r>
                      <a:r>
                        <a:rPr lang="zh-CN" altLang="en-US" sz="2400" dirty="0">
                          <a:solidFill>
                            <a:schemeClr val="tx1"/>
                          </a:solidFill>
                          <a:latin typeface="+mn-ea"/>
                          <a:cs typeface="+mn-ea"/>
                          <a:sym typeface="+mn-ea"/>
                        </a:rPr>
                        <a:t>为</a:t>
                      </a:r>
                      <a:r>
                        <a:rPr lang="en-US" altLang="zh-CN" sz="2400" dirty="0">
                          <a:solidFill>
                            <a:schemeClr val="tx1"/>
                          </a:solidFill>
                          <a:latin typeface="+mn-ea"/>
                          <a:cs typeface="+mn-ea"/>
                          <a:sym typeface="+mn-ea"/>
                        </a:rPr>
                        <a:t>2</a:t>
                      </a:r>
                      <a:r>
                        <a:rPr lang="zh-CN" altLang="en-US" sz="2400" dirty="0">
                          <a:solidFill>
                            <a:schemeClr val="tx1"/>
                          </a:solidFill>
                          <a:latin typeface="+mn-ea"/>
                          <a:cs typeface="+mn-ea"/>
                          <a:sym typeface="+mn-ea"/>
                        </a:rPr>
                        <a:t>道题，选必</a:t>
                      </a:r>
                      <a:r>
                        <a:rPr lang="en-US" altLang="zh-CN" sz="2400" dirty="0">
                          <a:solidFill>
                            <a:schemeClr val="tx1"/>
                          </a:solidFill>
                          <a:latin typeface="+mn-ea"/>
                          <a:cs typeface="+mn-ea"/>
                          <a:sym typeface="+mn-ea"/>
                        </a:rPr>
                        <a:t>1</a:t>
                      </a:r>
                      <a:r>
                        <a:rPr lang="zh-CN" altLang="en-US" sz="2400" dirty="0">
                          <a:solidFill>
                            <a:schemeClr val="tx1"/>
                          </a:solidFill>
                          <a:latin typeface="+mn-ea"/>
                          <a:cs typeface="+mn-ea"/>
                          <a:sym typeface="+mn-ea"/>
                        </a:rPr>
                        <a:t>为</a:t>
                      </a:r>
                      <a:r>
                        <a:rPr lang="en-US" altLang="zh-CN" sz="2400" dirty="0">
                          <a:solidFill>
                            <a:schemeClr val="tx1"/>
                          </a:solidFill>
                          <a:latin typeface="+mn-ea"/>
                          <a:cs typeface="+mn-ea"/>
                          <a:sym typeface="+mn-ea"/>
                        </a:rPr>
                        <a:t>4</a:t>
                      </a:r>
                      <a:r>
                        <a:rPr lang="zh-CN" altLang="en-US" sz="2400" dirty="0">
                          <a:solidFill>
                            <a:schemeClr val="tx1"/>
                          </a:solidFill>
                          <a:latin typeface="+mn-ea"/>
                          <a:cs typeface="+mn-ea"/>
                          <a:sym typeface="+mn-ea"/>
                        </a:rPr>
                        <a:t>道题</a:t>
                      </a:r>
                      <a:endParaRPr lang="zh-CN" altLang="en-US" sz="2400" dirty="0">
                        <a:solidFill>
                          <a:schemeClr val="tx1"/>
                        </a:solidFill>
                        <a:latin typeface="+mn-ea"/>
                        <a:cs typeface="+mn-ea"/>
                        <a:sym typeface="+mn-ea"/>
                      </a:endParaRPr>
                    </a:p>
                    <a:p>
                      <a:pPr indent="0" algn="l">
                        <a:buNone/>
                      </a:pPr>
                      <a:r>
                        <a:rPr lang="zh-CN" altLang="en-US" sz="2400" dirty="0">
                          <a:solidFill>
                            <a:schemeClr val="tx1"/>
                          </a:solidFill>
                          <a:latin typeface="+mn-ea"/>
                          <a:cs typeface="+mn-ea"/>
                          <a:sym typeface="+mn-ea"/>
                        </a:rPr>
                        <a:t>（</a:t>
                      </a:r>
                      <a:r>
                        <a:rPr lang="en-US" altLang="zh-CN" sz="2400" dirty="0">
                          <a:solidFill>
                            <a:schemeClr val="tx1"/>
                          </a:solidFill>
                          <a:latin typeface="+mn-ea"/>
                          <a:cs typeface="+mn-ea"/>
                          <a:sym typeface="+mn-ea"/>
                        </a:rPr>
                        <a:t>2</a:t>
                      </a:r>
                      <a:r>
                        <a:rPr lang="zh-CN" altLang="en-US" sz="2400" dirty="0">
                          <a:solidFill>
                            <a:schemeClr val="tx1"/>
                          </a:solidFill>
                          <a:latin typeface="+mn-ea"/>
                          <a:cs typeface="+mn-ea"/>
                          <a:sym typeface="+mn-ea"/>
                        </a:rPr>
                        <a:t>）不定项选择题</a:t>
                      </a:r>
                      <a:r>
                        <a:rPr lang="zh-CN" altLang="en-US" sz="2400" dirty="0">
                          <a:solidFill>
                            <a:srgbClr val="FF0000"/>
                          </a:solidFill>
                          <a:latin typeface="+mn-ea"/>
                          <a:cs typeface="+mn-ea"/>
                          <a:sym typeface="+mn-ea"/>
                        </a:rPr>
                        <a:t>必修</a:t>
                      </a:r>
                      <a:r>
                        <a:rPr lang="en-US" altLang="zh-CN" sz="2400" dirty="0">
                          <a:solidFill>
                            <a:srgbClr val="FF0000"/>
                          </a:solidFill>
                          <a:latin typeface="+mn-ea"/>
                          <a:cs typeface="+mn-ea"/>
                          <a:sym typeface="+mn-ea"/>
                        </a:rPr>
                        <a:t>2</a:t>
                      </a:r>
                      <a:r>
                        <a:rPr lang="zh-CN" altLang="en-US" sz="2400" dirty="0">
                          <a:solidFill>
                            <a:srgbClr val="FF0000"/>
                          </a:solidFill>
                          <a:latin typeface="+mn-ea"/>
                          <a:cs typeface="+mn-ea"/>
                          <a:sym typeface="+mn-ea"/>
                        </a:rPr>
                        <a:t>为</a:t>
                      </a:r>
                      <a:r>
                        <a:rPr lang="en-US" altLang="zh-CN" sz="2400" dirty="0">
                          <a:solidFill>
                            <a:srgbClr val="FF0000"/>
                          </a:solidFill>
                          <a:latin typeface="+mn-ea"/>
                          <a:cs typeface="+mn-ea"/>
                          <a:sym typeface="+mn-ea"/>
                        </a:rPr>
                        <a:t>2</a:t>
                      </a:r>
                      <a:r>
                        <a:rPr lang="zh-CN" altLang="en-US" sz="2400" dirty="0">
                          <a:solidFill>
                            <a:srgbClr val="FF0000"/>
                          </a:solidFill>
                          <a:latin typeface="+mn-ea"/>
                          <a:cs typeface="+mn-ea"/>
                          <a:sym typeface="+mn-ea"/>
                        </a:rPr>
                        <a:t>道题</a:t>
                      </a:r>
                      <a:r>
                        <a:rPr lang="zh-CN" altLang="en-US" sz="2400" dirty="0">
                          <a:solidFill>
                            <a:schemeClr val="tx1"/>
                          </a:solidFill>
                          <a:latin typeface="+mn-ea"/>
                          <a:cs typeface="+mn-ea"/>
                          <a:sym typeface="+mn-ea"/>
                        </a:rPr>
                        <a:t>，必修</a:t>
                      </a:r>
                      <a:r>
                        <a:rPr lang="en-US" altLang="zh-CN" sz="2400" dirty="0">
                          <a:solidFill>
                            <a:schemeClr val="tx1"/>
                          </a:solidFill>
                          <a:latin typeface="+mn-ea"/>
                          <a:cs typeface="+mn-ea"/>
                          <a:sym typeface="+mn-ea"/>
                        </a:rPr>
                        <a:t>1</a:t>
                      </a:r>
                      <a:r>
                        <a:rPr lang="zh-CN" altLang="en-US" sz="2400" dirty="0">
                          <a:solidFill>
                            <a:schemeClr val="tx1"/>
                          </a:solidFill>
                          <a:latin typeface="+mn-ea"/>
                          <a:cs typeface="+mn-ea"/>
                          <a:sym typeface="+mn-ea"/>
                        </a:rPr>
                        <a:t>、</a:t>
                      </a:r>
                      <a:r>
                        <a:rPr lang="zh-CN" altLang="en-US" sz="2400" dirty="0">
                          <a:solidFill>
                            <a:srgbClr val="0070C0"/>
                          </a:solidFill>
                          <a:latin typeface="+mn-ea"/>
                          <a:cs typeface="+mn-ea"/>
                          <a:sym typeface="+mn-ea"/>
                        </a:rPr>
                        <a:t>选必</a:t>
                      </a:r>
                      <a:r>
                        <a:rPr lang="en-US" altLang="zh-CN" sz="2400" dirty="0">
                          <a:solidFill>
                            <a:srgbClr val="0070C0"/>
                          </a:solidFill>
                          <a:latin typeface="+mn-ea"/>
                          <a:cs typeface="+mn-ea"/>
                          <a:sym typeface="+mn-ea"/>
                        </a:rPr>
                        <a:t>1</a:t>
                      </a:r>
                      <a:r>
                        <a:rPr lang="zh-CN" altLang="en-US" sz="2400" dirty="0">
                          <a:solidFill>
                            <a:schemeClr val="tx1"/>
                          </a:solidFill>
                          <a:latin typeface="+mn-ea"/>
                          <a:cs typeface="+mn-ea"/>
                          <a:sym typeface="+mn-ea"/>
                        </a:rPr>
                        <a:t>、选必</a:t>
                      </a:r>
                      <a:r>
                        <a:rPr lang="en-US" altLang="zh-CN" sz="2400" dirty="0">
                          <a:solidFill>
                            <a:schemeClr val="tx1"/>
                          </a:solidFill>
                          <a:latin typeface="+mn-ea"/>
                          <a:cs typeface="+mn-ea"/>
                          <a:sym typeface="+mn-ea"/>
                        </a:rPr>
                        <a:t>2</a:t>
                      </a:r>
                      <a:r>
                        <a:rPr lang="zh-CN" altLang="en-US" sz="2400" dirty="0">
                          <a:solidFill>
                            <a:schemeClr val="tx1"/>
                          </a:solidFill>
                          <a:latin typeface="+mn-ea"/>
                          <a:cs typeface="+mn-ea"/>
                          <a:sym typeface="+mn-ea"/>
                        </a:rPr>
                        <a:t>均为</a:t>
                      </a:r>
                      <a:r>
                        <a:rPr lang="en-US" altLang="zh-CN" sz="2400" dirty="0">
                          <a:solidFill>
                            <a:schemeClr val="tx1"/>
                          </a:solidFill>
                          <a:latin typeface="+mn-ea"/>
                          <a:cs typeface="+mn-ea"/>
                          <a:sym typeface="+mn-ea"/>
                        </a:rPr>
                        <a:t>1</a:t>
                      </a:r>
                      <a:r>
                        <a:rPr lang="zh-CN" altLang="en-US" sz="2400" dirty="0">
                          <a:solidFill>
                            <a:schemeClr val="tx1"/>
                          </a:solidFill>
                          <a:latin typeface="+mn-ea"/>
                          <a:cs typeface="+mn-ea"/>
                          <a:sym typeface="+mn-ea"/>
                        </a:rPr>
                        <a:t>道题</a:t>
                      </a:r>
                      <a:endParaRPr lang="zh-CN" altLang="en-US" sz="2400" dirty="0">
                        <a:solidFill>
                          <a:schemeClr val="tx1"/>
                        </a:solidFill>
                        <a:latin typeface="+mn-ea"/>
                        <a:cs typeface="+mn-ea"/>
                        <a:sym typeface="+mn-ea"/>
                      </a:endParaRPr>
                    </a:p>
                    <a:p>
                      <a:pPr indent="0" algn="l">
                        <a:buNone/>
                      </a:pPr>
                      <a:r>
                        <a:rPr lang="zh-CN" altLang="en-US" sz="2400" dirty="0">
                          <a:solidFill>
                            <a:schemeClr val="tx1"/>
                          </a:solidFill>
                          <a:latin typeface="+mn-ea"/>
                          <a:cs typeface="+mn-ea"/>
                          <a:sym typeface="+mn-ea"/>
                        </a:rPr>
                        <a:t>（</a:t>
                      </a:r>
                      <a:r>
                        <a:rPr lang="en-US" altLang="zh-CN" sz="2400" dirty="0">
                          <a:solidFill>
                            <a:schemeClr val="tx1"/>
                          </a:solidFill>
                          <a:latin typeface="+mn-ea"/>
                          <a:cs typeface="+mn-ea"/>
                          <a:sym typeface="+mn-ea"/>
                        </a:rPr>
                        <a:t>3</a:t>
                      </a:r>
                      <a:r>
                        <a:rPr lang="zh-CN" altLang="en-US" sz="2400" dirty="0">
                          <a:solidFill>
                            <a:schemeClr val="tx1"/>
                          </a:solidFill>
                          <a:latin typeface="+mn-ea"/>
                          <a:cs typeface="+mn-ea"/>
                          <a:sym typeface="+mn-ea"/>
                        </a:rPr>
                        <a:t>）非选择题均为</a:t>
                      </a:r>
                      <a:r>
                        <a:rPr lang="en-US" altLang="zh-CN" sz="2400" dirty="0">
                          <a:solidFill>
                            <a:schemeClr val="tx1"/>
                          </a:solidFill>
                          <a:latin typeface="+mn-ea"/>
                          <a:cs typeface="+mn-ea"/>
                          <a:sym typeface="+mn-ea"/>
                        </a:rPr>
                        <a:t>1</a:t>
                      </a:r>
                      <a:r>
                        <a:rPr lang="zh-CN" altLang="en-US" sz="2400" dirty="0">
                          <a:solidFill>
                            <a:schemeClr val="tx1"/>
                          </a:solidFill>
                          <a:latin typeface="+mn-ea"/>
                          <a:cs typeface="+mn-ea"/>
                          <a:sym typeface="+mn-ea"/>
                        </a:rPr>
                        <a:t>道题，分值均为</a:t>
                      </a:r>
                      <a:r>
                        <a:rPr lang="en-US" altLang="zh-CN" sz="2400" dirty="0">
                          <a:solidFill>
                            <a:schemeClr val="tx1"/>
                          </a:solidFill>
                          <a:latin typeface="+mn-ea"/>
                          <a:cs typeface="+mn-ea"/>
                          <a:sym typeface="+mn-ea"/>
                        </a:rPr>
                        <a:t>11</a:t>
                      </a:r>
                      <a:r>
                        <a:rPr lang="zh-CN" altLang="en-US" sz="2400" dirty="0">
                          <a:solidFill>
                            <a:schemeClr val="tx1"/>
                          </a:solidFill>
                          <a:latin typeface="+mn-ea"/>
                          <a:cs typeface="+mn-ea"/>
                          <a:sym typeface="+mn-ea"/>
                        </a:rPr>
                        <a:t>分</a:t>
                      </a:r>
                      <a:endParaRPr lang="zh-CN" altLang="en-US" sz="2400" b="1" dirty="0">
                        <a:solidFill>
                          <a:schemeClr val="tx1"/>
                        </a:solidFill>
                        <a:latin typeface="+mn-ea"/>
                        <a:cs typeface="+mn-ea"/>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4" name="文本框 13"/>
          <p:cNvSpPr txBox="1"/>
          <p:nvPr>
            <p:custDataLst>
              <p:tags r:id="rId3"/>
            </p:custDataLst>
          </p:nvPr>
        </p:nvSpPr>
        <p:spPr>
          <a:xfrm>
            <a:off x="1753870" y="5523865"/>
            <a:ext cx="8334375" cy="460375"/>
          </a:xfrm>
          <a:prstGeom prst="rect">
            <a:avLst/>
          </a:prstGeom>
          <a:noFill/>
        </p:spPr>
        <p:txBody>
          <a:bodyPr wrap="square" rtlCol="0">
            <a:spAutoFit/>
          </a:bodyPr>
          <a:lstStyle/>
          <a:p>
            <a:r>
              <a:rPr lang="zh-CN" altLang="en-US" sz="2400">
                <a:solidFill>
                  <a:srgbClr val="FF0000"/>
                </a:solidFill>
              </a:rPr>
              <a:t>由此可见，各模块题数接近，分值接近，明显又别于老高考</a:t>
            </a:r>
            <a:endParaRPr lang="zh-CN" altLang="en-US" sz="2400">
              <a:solidFill>
                <a:srgbClr val="FF0000"/>
              </a:solidFill>
            </a:endParaRPr>
          </a:p>
        </p:txBody>
      </p:sp>
    </p:spTree>
    <p:custDataLst>
      <p:tags r:id="rId4"/>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744220" y="654685"/>
            <a:ext cx="6613525" cy="521970"/>
          </a:xfrm>
          <a:prstGeom prst="rect">
            <a:avLst/>
          </a:prstGeom>
          <a:noFill/>
        </p:spPr>
        <p:txBody>
          <a:bodyPr wrap="square" rtlCol="0">
            <a:spAutoFit/>
          </a:bodyPr>
          <a:lstStyle/>
          <a:p>
            <a:r>
              <a:rPr lang="en-US" altLang="zh-CN" sz="2800"/>
              <a:t>3</a:t>
            </a:r>
            <a:r>
              <a:rPr lang="zh-CN" altLang="en-US" sz="2800"/>
              <a:t>、</a:t>
            </a:r>
            <a:r>
              <a:rPr lang="en-US" altLang="zh-CN" sz="2800"/>
              <a:t>2023</a:t>
            </a:r>
            <a:r>
              <a:rPr lang="zh-CN" altLang="en-US" sz="2800"/>
              <a:t>年高考辽宁卷生物试题特点</a:t>
            </a:r>
            <a:endParaRPr lang="zh-CN" altLang="en-US" sz="2800"/>
          </a:p>
        </p:txBody>
      </p:sp>
      <p:sp>
        <p:nvSpPr>
          <p:cNvPr id="3" name="文本框 2"/>
          <p:cNvSpPr txBox="1"/>
          <p:nvPr>
            <p:custDataLst>
              <p:tags r:id="rId2"/>
            </p:custDataLst>
          </p:nvPr>
        </p:nvSpPr>
        <p:spPr>
          <a:xfrm>
            <a:off x="621665" y="1176655"/>
            <a:ext cx="7963535" cy="829945"/>
          </a:xfrm>
          <a:prstGeom prst="rect">
            <a:avLst/>
          </a:prstGeom>
          <a:noFill/>
        </p:spPr>
        <p:txBody>
          <a:bodyPr wrap="square" rtlCol="0">
            <a:spAutoFit/>
          </a:bodyPr>
          <a:lstStyle/>
          <a:p>
            <a:r>
              <a:rPr lang="zh-CN" altLang="en-US" sz="2400">
                <a:solidFill>
                  <a:srgbClr val="FF0000"/>
                </a:solidFill>
              </a:rPr>
              <a:t>（</a:t>
            </a:r>
            <a:r>
              <a:rPr lang="en-US" altLang="zh-CN" sz="2400">
                <a:solidFill>
                  <a:srgbClr val="FF0000"/>
                </a:solidFill>
              </a:rPr>
              <a:t>1</a:t>
            </a:r>
            <a:r>
              <a:rPr lang="zh-CN" altLang="en-US" sz="2400">
                <a:solidFill>
                  <a:srgbClr val="FF0000"/>
                </a:solidFill>
              </a:rPr>
              <a:t>）落实立德树人，引导德智体美劳全面发展</a:t>
            </a:r>
            <a:endParaRPr lang="zh-CN" altLang="en-US" sz="2400"/>
          </a:p>
          <a:p>
            <a:r>
              <a:rPr lang="en-US" altLang="zh-CN" sz="2400"/>
              <a:t>        </a:t>
            </a:r>
            <a:r>
              <a:rPr lang="zh-CN" altLang="en-US" sz="2400"/>
              <a:t>体现在第</a:t>
            </a:r>
            <a:r>
              <a:rPr lang="en-US" altLang="zh-CN" sz="2400"/>
              <a:t>2</a:t>
            </a:r>
            <a:r>
              <a:rPr lang="zh-CN" altLang="en-US" sz="2400"/>
              <a:t>、</a:t>
            </a:r>
            <a:r>
              <a:rPr lang="en-US" altLang="zh-CN" sz="2400"/>
              <a:t>5</a:t>
            </a:r>
            <a:r>
              <a:rPr lang="zh-CN" altLang="en-US" sz="2400"/>
              <a:t>、</a:t>
            </a:r>
            <a:r>
              <a:rPr lang="en-US" altLang="zh-CN" sz="2400"/>
              <a:t>9</a:t>
            </a:r>
            <a:r>
              <a:rPr lang="zh-CN" altLang="en-US" sz="2400"/>
              <a:t>、</a:t>
            </a:r>
            <a:r>
              <a:rPr lang="en-US" altLang="zh-CN" sz="2400"/>
              <a:t>12</a:t>
            </a:r>
            <a:r>
              <a:rPr lang="zh-CN" altLang="en-US" sz="2400"/>
              <a:t>、</a:t>
            </a:r>
            <a:r>
              <a:rPr lang="en-US" altLang="zh-CN" sz="2400"/>
              <a:t>14</a:t>
            </a:r>
            <a:r>
              <a:rPr lang="zh-CN" altLang="en-US" sz="2400"/>
              <a:t>、</a:t>
            </a:r>
            <a:r>
              <a:rPr lang="en-US" altLang="zh-CN" sz="2400"/>
              <a:t>21</a:t>
            </a:r>
            <a:r>
              <a:rPr lang="zh-CN" altLang="en-US" sz="2400"/>
              <a:t>、</a:t>
            </a:r>
            <a:r>
              <a:rPr lang="en-US" altLang="zh-CN" sz="2400"/>
              <a:t>22</a:t>
            </a:r>
            <a:r>
              <a:rPr lang="zh-CN" altLang="en-US" sz="2400"/>
              <a:t>、</a:t>
            </a:r>
            <a:r>
              <a:rPr lang="en-US" altLang="zh-CN" sz="2400"/>
              <a:t>23</a:t>
            </a:r>
            <a:r>
              <a:rPr lang="zh-CN" altLang="en-US" sz="2400"/>
              <a:t>、</a:t>
            </a:r>
            <a:r>
              <a:rPr lang="en-US" altLang="zh-CN" sz="2400"/>
              <a:t>24</a:t>
            </a:r>
            <a:r>
              <a:rPr lang="zh-CN" altLang="en-US" sz="2400"/>
              <a:t>题</a:t>
            </a:r>
            <a:endParaRPr lang="zh-CN" altLang="en-US" sz="2400"/>
          </a:p>
        </p:txBody>
      </p:sp>
      <p:sp>
        <p:nvSpPr>
          <p:cNvPr id="5" name="文本框 4"/>
          <p:cNvSpPr txBox="1"/>
          <p:nvPr>
            <p:custDataLst>
              <p:tags r:id="rId3"/>
            </p:custDataLst>
          </p:nvPr>
        </p:nvSpPr>
        <p:spPr>
          <a:xfrm>
            <a:off x="683260" y="2092960"/>
            <a:ext cx="10805160" cy="3046095"/>
          </a:xfrm>
          <a:prstGeom prst="rect">
            <a:avLst/>
          </a:prstGeom>
          <a:noFill/>
        </p:spPr>
        <p:txBody>
          <a:bodyPr wrap="square" rtlCol="0">
            <a:spAutoFit/>
          </a:bodyPr>
          <a:lstStyle/>
          <a:p>
            <a:r>
              <a:rPr lang="zh-CN" altLang="en-US" sz="2400">
                <a:solidFill>
                  <a:srgbClr val="FF0000"/>
                </a:solidFill>
              </a:rPr>
              <a:t>（</a:t>
            </a:r>
            <a:r>
              <a:rPr lang="en-US" altLang="zh-CN" sz="2400">
                <a:solidFill>
                  <a:srgbClr val="FF0000"/>
                </a:solidFill>
              </a:rPr>
              <a:t>2</a:t>
            </a:r>
            <a:r>
              <a:rPr lang="zh-CN" altLang="en-US" sz="2400">
                <a:solidFill>
                  <a:srgbClr val="FF0000"/>
                </a:solidFill>
              </a:rPr>
              <a:t>）立足服务选才，助力</a:t>
            </a:r>
            <a:r>
              <a:rPr lang="en-US" altLang="zh-CN" sz="2400">
                <a:solidFill>
                  <a:srgbClr val="FF0000"/>
                </a:solidFill>
              </a:rPr>
              <a:t>“</a:t>
            </a:r>
            <a:r>
              <a:rPr lang="zh-CN" altLang="en-US" sz="2400">
                <a:solidFill>
                  <a:srgbClr val="FF0000"/>
                </a:solidFill>
              </a:rPr>
              <a:t>教考</a:t>
            </a:r>
            <a:r>
              <a:rPr lang="en-US" altLang="zh-CN" sz="2400">
                <a:solidFill>
                  <a:srgbClr val="FF0000"/>
                </a:solidFill>
              </a:rPr>
              <a:t>”</a:t>
            </a:r>
            <a:r>
              <a:rPr lang="zh-CN" altLang="en-US" sz="2400">
                <a:solidFill>
                  <a:srgbClr val="FF0000"/>
                </a:solidFill>
              </a:rPr>
              <a:t>和谐发展</a:t>
            </a:r>
            <a:endParaRPr lang="zh-CN" altLang="en-US" sz="2400">
              <a:solidFill>
                <a:srgbClr val="FF0000"/>
              </a:solidFill>
            </a:endParaRPr>
          </a:p>
          <a:p>
            <a:r>
              <a:rPr lang="en-US" altLang="zh-CN" sz="2400">
                <a:solidFill>
                  <a:schemeClr val="tx1"/>
                </a:solidFill>
              </a:rPr>
              <a:t>       </a:t>
            </a:r>
            <a:r>
              <a:rPr lang="zh-CN" altLang="en-US" sz="2400">
                <a:solidFill>
                  <a:schemeClr val="tx1"/>
                </a:solidFill>
              </a:rPr>
              <a:t>第</a:t>
            </a:r>
            <a:r>
              <a:rPr lang="en-US" altLang="zh-CN" sz="2400">
                <a:solidFill>
                  <a:schemeClr val="tx1"/>
                </a:solidFill>
              </a:rPr>
              <a:t>8</a:t>
            </a:r>
            <a:r>
              <a:rPr lang="zh-CN" altLang="en-US" sz="2400">
                <a:solidFill>
                  <a:schemeClr val="tx1"/>
                </a:solidFill>
              </a:rPr>
              <a:t>题基因拼接技术、第</a:t>
            </a:r>
            <a:r>
              <a:rPr lang="en-US" altLang="zh-CN" sz="2400">
                <a:solidFill>
                  <a:schemeClr val="tx1"/>
                </a:solidFill>
              </a:rPr>
              <a:t>14</a:t>
            </a:r>
            <a:r>
              <a:rPr lang="zh-CN" altLang="en-US" sz="2400">
                <a:solidFill>
                  <a:schemeClr val="tx1"/>
                </a:solidFill>
              </a:rPr>
              <a:t>题植物组织培养条件的探索、第</a:t>
            </a:r>
            <a:r>
              <a:rPr lang="en-US" altLang="zh-CN" sz="2400">
                <a:solidFill>
                  <a:schemeClr val="tx1"/>
                </a:solidFill>
              </a:rPr>
              <a:t>15</a:t>
            </a:r>
            <a:r>
              <a:rPr lang="zh-CN" altLang="en-US" sz="2400">
                <a:solidFill>
                  <a:schemeClr val="tx1"/>
                </a:solidFill>
              </a:rPr>
              <a:t>题构建肌萎缩模型实验、第</a:t>
            </a:r>
            <a:r>
              <a:rPr lang="en-US" altLang="zh-CN" sz="2400">
                <a:solidFill>
                  <a:schemeClr val="tx1"/>
                </a:solidFill>
              </a:rPr>
              <a:t>25</a:t>
            </a:r>
            <a:r>
              <a:rPr lang="zh-CN" altLang="en-US" sz="2400">
                <a:solidFill>
                  <a:schemeClr val="tx1"/>
                </a:solidFill>
              </a:rPr>
              <a:t>题</a:t>
            </a:r>
            <a:r>
              <a:rPr lang="en-US" altLang="zh-CN" sz="2400">
                <a:solidFill>
                  <a:schemeClr val="tx1"/>
                </a:solidFill>
              </a:rPr>
              <a:t>PCR</a:t>
            </a:r>
            <a:r>
              <a:rPr lang="zh-CN" altLang="en-US" sz="2400">
                <a:solidFill>
                  <a:schemeClr val="tx1"/>
                </a:solidFill>
              </a:rPr>
              <a:t>诱变技术。这类试题既符合《课程标准》的要求，又对接高校生物学研究的热点和技术，合理把控对生物学原理和技术的考查深度和难度，实现了高校教学与高中教学的有效衔接。</a:t>
            </a:r>
            <a:endParaRPr lang="zh-CN" altLang="en-US" sz="2400">
              <a:solidFill>
                <a:schemeClr val="tx1"/>
              </a:solidFill>
            </a:endParaRPr>
          </a:p>
          <a:p>
            <a:r>
              <a:rPr lang="en-US" altLang="zh-CN" sz="2400">
                <a:solidFill>
                  <a:schemeClr val="tx1"/>
                </a:solidFill>
              </a:rPr>
              <a:t>      </a:t>
            </a:r>
            <a:r>
              <a:rPr lang="zh-CN" altLang="en-US" sz="2400">
                <a:solidFill>
                  <a:schemeClr val="tx1"/>
                </a:solidFill>
              </a:rPr>
              <a:t>第</a:t>
            </a:r>
            <a:r>
              <a:rPr lang="en-US" altLang="zh-CN" sz="2400">
                <a:solidFill>
                  <a:schemeClr val="tx1"/>
                </a:solidFill>
              </a:rPr>
              <a:t>1</a:t>
            </a:r>
            <a:r>
              <a:rPr lang="zh-CN" altLang="en-US" sz="2400">
                <a:solidFill>
                  <a:schemeClr val="tx1"/>
                </a:solidFill>
              </a:rPr>
              <a:t>题、第</a:t>
            </a:r>
            <a:r>
              <a:rPr lang="en-US" altLang="zh-CN" sz="2400">
                <a:solidFill>
                  <a:schemeClr val="tx1"/>
                </a:solidFill>
              </a:rPr>
              <a:t>3</a:t>
            </a:r>
            <a:r>
              <a:rPr lang="zh-CN" altLang="en-US" sz="2400">
                <a:solidFill>
                  <a:schemeClr val="tx1"/>
                </a:solidFill>
              </a:rPr>
              <a:t>题、第</a:t>
            </a:r>
            <a:r>
              <a:rPr lang="en-US" altLang="zh-CN" sz="2400">
                <a:solidFill>
                  <a:schemeClr val="tx1"/>
                </a:solidFill>
              </a:rPr>
              <a:t>25</a:t>
            </a:r>
            <a:r>
              <a:rPr lang="zh-CN" altLang="en-US" sz="2400">
                <a:solidFill>
                  <a:schemeClr val="tx1"/>
                </a:solidFill>
              </a:rPr>
              <a:t>题的考查，体现了对知识本质的考查，着重考查理解能力，有助于纠正</a:t>
            </a:r>
            <a:r>
              <a:rPr lang="en-US" altLang="zh-CN" sz="2400">
                <a:solidFill>
                  <a:schemeClr val="tx1"/>
                </a:solidFill>
              </a:rPr>
              <a:t>“</a:t>
            </a:r>
            <a:r>
              <a:rPr lang="zh-CN" altLang="en-US" sz="2400">
                <a:solidFill>
                  <a:schemeClr val="tx1"/>
                </a:solidFill>
              </a:rPr>
              <a:t>死记硬背</a:t>
            </a:r>
            <a:r>
              <a:rPr lang="en-US" altLang="zh-CN" sz="2400">
                <a:solidFill>
                  <a:schemeClr val="tx1"/>
                </a:solidFill>
              </a:rPr>
              <a:t>”</a:t>
            </a:r>
            <a:r>
              <a:rPr lang="zh-CN" altLang="en-US" sz="2400">
                <a:solidFill>
                  <a:schemeClr val="tx1"/>
                </a:solidFill>
              </a:rPr>
              <a:t>、</a:t>
            </a:r>
            <a:r>
              <a:rPr lang="en-US" altLang="zh-CN" sz="2400">
                <a:solidFill>
                  <a:schemeClr val="tx1"/>
                </a:solidFill>
              </a:rPr>
              <a:t>“</a:t>
            </a:r>
            <a:r>
              <a:rPr lang="zh-CN" altLang="en-US" sz="2400">
                <a:solidFill>
                  <a:schemeClr val="tx1"/>
                </a:solidFill>
              </a:rPr>
              <a:t>机械刷题</a:t>
            </a:r>
            <a:r>
              <a:rPr lang="en-US" altLang="zh-CN" sz="2400">
                <a:solidFill>
                  <a:schemeClr val="tx1"/>
                </a:solidFill>
              </a:rPr>
              <a:t>”</a:t>
            </a:r>
            <a:r>
              <a:rPr lang="zh-CN" altLang="en-US" sz="2400">
                <a:solidFill>
                  <a:schemeClr val="tx1"/>
                </a:solidFill>
              </a:rPr>
              <a:t>的不良学习习惯，既实现了服务大学选才的目的，又导向中学教学落实主干知识。</a:t>
            </a:r>
            <a:endParaRPr lang="zh-CN" altLang="en-US" sz="2400">
              <a:solidFill>
                <a:schemeClr val="tx1"/>
              </a:solidFill>
            </a:endParaRPr>
          </a:p>
        </p:txBody>
      </p:sp>
      <p:sp>
        <p:nvSpPr>
          <p:cNvPr id="9" name="文本框 8"/>
          <p:cNvSpPr txBox="1"/>
          <p:nvPr>
            <p:custDataLst>
              <p:tags r:id="rId4"/>
            </p:custDataLst>
          </p:nvPr>
        </p:nvSpPr>
        <p:spPr>
          <a:xfrm>
            <a:off x="744220" y="5139055"/>
            <a:ext cx="9495155" cy="460375"/>
          </a:xfrm>
          <a:prstGeom prst="rect">
            <a:avLst/>
          </a:prstGeom>
          <a:noFill/>
        </p:spPr>
        <p:txBody>
          <a:bodyPr wrap="square" rtlCol="0">
            <a:spAutoFit/>
          </a:bodyPr>
          <a:lstStyle/>
          <a:p>
            <a:r>
              <a:rPr lang="zh-CN" altLang="en-US" sz="2400">
                <a:solidFill>
                  <a:srgbClr val="FF0000"/>
                </a:solidFill>
              </a:rPr>
              <a:t>（</a:t>
            </a:r>
            <a:r>
              <a:rPr lang="en-US" altLang="zh-CN" sz="2400">
                <a:solidFill>
                  <a:srgbClr val="FF0000"/>
                </a:solidFill>
              </a:rPr>
              <a:t>3</a:t>
            </a:r>
            <a:r>
              <a:rPr lang="zh-CN" altLang="en-US" sz="2400">
                <a:solidFill>
                  <a:srgbClr val="FF0000"/>
                </a:solidFill>
              </a:rPr>
              <a:t>）紧扣必备知识，体现试题的基础性、综合性、应用性和创新性</a:t>
            </a:r>
            <a:endParaRPr lang="zh-CN" altLang="en-US" sz="2400">
              <a:solidFill>
                <a:srgbClr val="FF0000"/>
              </a:solidFill>
            </a:endParaRPr>
          </a:p>
        </p:txBody>
      </p:sp>
    </p:spTree>
    <p:custDataLst>
      <p:tags r:id="rId5"/>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04825" y="521970"/>
            <a:ext cx="10229215" cy="2306955"/>
          </a:xfrm>
          <a:prstGeom prst="rect">
            <a:avLst/>
          </a:prstGeom>
          <a:noFill/>
        </p:spPr>
        <p:txBody>
          <a:bodyPr wrap="square" rtlCol="0">
            <a:spAutoFit/>
          </a:bodyPr>
          <a:lstStyle/>
          <a:p>
            <a:r>
              <a:rPr lang="zh-CN" altLang="en-US" sz="2400">
                <a:solidFill>
                  <a:srgbClr val="FF0000"/>
                </a:solidFill>
              </a:rPr>
              <a:t>（</a:t>
            </a:r>
            <a:r>
              <a:rPr lang="en-US" altLang="zh-CN" sz="2400">
                <a:solidFill>
                  <a:srgbClr val="FF0000"/>
                </a:solidFill>
              </a:rPr>
              <a:t>4</a:t>
            </a:r>
            <a:r>
              <a:rPr lang="zh-CN" altLang="en-US" sz="2400">
                <a:solidFill>
                  <a:srgbClr val="FF0000"/>
                </a:solidFill>
              </a:rPr>
              <a:t>）重视关键能力的考查，凸显核心素养的考查</a:t>
            </a:r>
            <a:endParaRPr lang="zh-CN" altLang="en-US" sz="2400">
              <a:solidFill>
                <a:srgbClr val="FF0000"/>
              </a:solidFill>
            </a:endParaRPr>
          </a:p>
          <a:p>
            <a:r>
              <a:rPr lang="en-US" altLang="zh-CN" sz="2400"/>
              <a:t>        </a:t>
            </a:r>
            <a:r>
              <a:rPr lang="zh-CN" altLang="en-US" sz="2400"/>
              <a:t>第</a:t>
            </a:r>
            <a:r>
              <a:rPr lang="en-US" altLang="zh-CN" sz="2400"/>
              <a:t>1</a:t>
            </a:r>
            <a:r>
              <a:rPr lang="zh-CN" altLang="en-US" sz="2400"/>
              <a:t>题的科学方法、第</a:t>
            </a:r>
            <a:r>
              <a:rPr lang="en-US" altLang="zh-CN" sz="2400"/>
              <a:t>3</a:t>
            </a:r>
            <a:r>
              <a:rPr lang="zh-CN" altLang="en-US" sz="2400"/>
              <a:t>题的模型构建、第</a:t>
            </a:r>
            <a:r>
              <a:rPr lang="en-US" altLang="zh-CN" sz="2400"/>
              <a:t>4</a:t>
            </a:r>
            <a:r>
              <a:rPr lang="zh-CN" altLang="en-US" sz="2400"/>
              <a:t>题的归纳与概括以及第</a:t>
            </a:r>
            <a:r>
              <a:rPr lang="en-US" altLang="zh-CN" sz="2400"/>
              <a:t>6</a:t>
            </a:r>
            <a:r>
              <a:rPr lang="zh-CN" altLang="en-US" sz="2400"/>
              <a:t>、</a:t>
            </a:r>
            <a:r>
              <a:rPr lang="en-US" altLang="zh-CN" sz="2400"/>
              <a:t>10</a:t>
            </a:r>
            <a:r>
              <a:rPr lang="zh-CN" altLang="en-US" sz="2400"/>
              <a:t>、</a:t>
            </a:r>
            <a:r>
              <a:rPr lang="en-US" altLang="zh-CN" sz="2400"/>
              <a:t>15</a:t>
            </a:r>
            <a:r>
              <a:rPr lang="zh-CN" altLang="en-US" sz="2400"/>
              <a:t>、</a:t>
            </a:r>
            <a:r>
              <a:rPr lang="en-US" altLang="zh-CN" sz="2400"/>
              <a:t>17</a:t>
            </a:r>
            <a:r>
              <a:rPr lang="zh-CN" altLang="en-US" sz="2400"/>
              <a:t>、</a:t>
            </a:r>
            <a:r>
              <a:rPr lang="en-US" altLang="zh-CN" sz="2400"/>
              <a:t>18</a:t>
            </a:r>
            <a:r>
              <a:rPr lang="zh-CN" altLang="en-US" sz="2400"/>
              <a:t>、</a:t>
            </a:r>
            <a:r>
              <a:rPr lang="en-US" altLang="zh-CN" sz="2400"/>
              <a:t>22</a:t>
            </a:r>
            <a:r>
              <a:rPr lang="zh-CN" altLang="en-US" sz="2400"/>
              <a:t>题对生命现象及规律的探讨与阐释，侧重考查了考生的科学方法和科学思维。</a:t>
            </a:r>
            <a:endParaRPr lang="zh-CN" altLang="en-US" sz="2400"/>
          </a:p>
          <a:p>
            <a:r>
              <a:rPr lang="en-US" altLang="zh-CN" sz="2400"/>
              <a:t>        </a:t>
            </a:r>
            <a:r>
              <a:rPr lang="zh-CN" altLang="en-US" sz="2400"/>
              <a:t>第</a:t>
            </a:r>
            <a:r>
              <a:rPr lang="en-US" altLang="zh-CN" sz="2400"/>
              <a:t>12</a:t>
            </a:r>
            <a:r>
              <a:rPr lang="zh-CN" altLang="en-US" sz="2400"/>
              <a:t>题预实验和对照组的理解，第</a:t>
            </a:r>
            <a:r>
              <a:rPr lang="en-US" altLang="zh-CN" sz="2400"/>
              <a:t>14</a:t>
            </a:r>
            <a:r>
              <a:rPr lang="zh-CN" altLang="en-US" sz="2400"/>
              <a:t>、</a:t>
            </a:r>
            <a:r>
              <a:rPr lang="en-US" altLang="zh-CN" sz="2400"/>
              <a:t>15</a:t>
            </a:r>
            <a:r>
              <a:rPr lang="zh-CN" altLang="en-US" sz="2400"/>
              <a:t>、</a:t>
            </a:r>
            <a:r>
              <a:rPr lang="en-US" altLang="zh-CN" sz="2400"/>
              <a:t>21</a:t>
            </a:r>
            <a:r>
              <a:rPr lang="zh-CN" altLang="en-US" sz="2400"/>
              <a:t>题实验数据的分析，第</a:t>
            </a:r>
            <a:r>
              <a:rPr lang="en-US" altLang="zh-CN" sz="2400"/>
              <a:t>24</a:t>
            </a:r>
            <a:r>
              <a:rPr lang="zh-CN" altLang="en-US" sz="2400"/>
              <a:t>题验证杂交实验的设计，侧重考查了科学探究。</a:t>
            </a:r>
            <a:endParaRPr lang="zh-CN" altLang="en-US" sz="2400"/>
          </a:p>
        </p:txBody>
      </p:sp>
      <p:sp>
        <p:nvSpPr>
          <p:cNvPr id="8" name="文本框 7"/>
          <p:cNvSpPr txBox="1"/>
          <p:nvPr>
            <p:custDataLst>
              <p:tags r:id="rId2"/>
            </p:custDataLst>
          </p:nvPr>
        </p:nvSpPr>
        <p:spPr>
          <a:xfrm>
            <a:off x="480060" y="2828925"/>
            <a:ext cx="10832465" cy="2676525"/>
          </a:xfrm>
          <a:prstGeom prst="rect">
            <a:avLst/>
          </a:prstGeom>
          <a:noFill/>
        </p:spPr>
        <p:txBody>
          <a:bodyPr wrap="square" rtlCol="0">
            <a:spAutoFit/>
          </a:bodyPr>
          <a:lstStyle/>
          <a:p>
            <a:r>
              <a:rPr lang="zh-CN" altLang="en-US" sz="2400">
                <a:solidFill>
                  <a:srgbClr val="FF0000"/>
                </a:solidFill>
              </a:rPr>
              <a:t>（</a:t>
            </a:r>
            <a:r>
              <a:rPr lang="en-US" altLang="zh-CN" sz="2400">
                <a:solidFill>
                  <a:srgbClr val="FF0000"/>
                </a:solidFill>
              </a:rPr>
              <a:t>5</a:t>
            </a:r>
            <a:r>
              <a:rPr lang="zh-CN" altLang="en-US" sz="2400">
                <a:solidFill>
                  <a:srgbClr val="FF0000"/>
                </a:solidFill>
              </a:rPr>
              <a:t>）创设真实新颖情景，承载高考试题考查目标</a:t>
            </a:r>
            <a:endParaRPr lang="zh-CN" altLang="en-US" sz="2400">
              <a:solidFill>
                <a:srgbClr val="FF0000"/>
              </a:solidFill>
            </a:endParaRPr>
          </a:p>
          <a:p>
            <a:r>
              <a:rPr lang="en-US" altLang="zh-CN" sz="2400">
                <a:solidFill>
                  <a:schemeClr val="tx1"/>
                </a:solidFill>
              </a:rPr>
              <a:t>       </a:t>
            </a:r>
            <a:r>
              <a:rPr lang="zh-CN" altLang="en-US" sz="2400">
                <a:solidFill>
                  <a:schemeClr val="tx1"/>
                </a:solidFill>
              </a:rPr>
              <a:t>试卷全部以真实的问题情景为载体创建，</a:t>
            </a:r>
            <a:r>
              <a:rPr lang="en-US" altLang="zh-CN" sz="2400">
                <a:solidFill>
                  <a:schemeClr val="tx1"/>
                </a:solidFill>
              </a:rPr>
              <a:t>8</a:t>
            </a:r>
            <a:r>
              <a:rPr lang="zh-CN" altLang="en-US" sz="2400">
                <a:solidFill>
                  <a:schemeClr val="tx1"/>
                </a:solidFill>
              </a:rPr>
              <a:t>个简单情景，</a:t>
            </a:r>
            <a:r>
              <a:rPr lang="en-US" altLang="zh-CN" sz="2400">
                <a:solidFill>
                  <a:srgbClr val="0070C0"/>
                </a:solidFill>
              </a:rPr>
              <a:t>17</a:t>
            </a:r>
            <a:r>
              <a:rPr lang="zh-CN" altLang="en-US" sz="2400">
                <a:solidFill>
                  <a:srgbClr val="0070C0"/>
                </a:solidFill>
              </a:rPr>
              <a:t>个复杂情景</a:t>
            </a:r>
            <a:r>
              <a:rPr lang="zh-CN" altLang="en-US" sz="2400">
                <a:solidFill>
                  <a:schemeClr val="tx1"/>
                </a:solidFill>
              </a:rPr>
              <a:t>。单项选择题多以简单情景为载体，主要考查考生的必备知识和关键能力。</a:t>
            </a:r>
            <a:r>
              <a:rPr lang="zh-CN" altLang="en-US" sz="2400">
                <a:solidFill>
                  <a:srgbClr val="0070C0"/>
                </a:solidFill>
              </a:rPr>
              <a:t>不定项选择题以复杂情景为载体</a:t>
            </a:r>
            <a:r>
              <a:rPr lang="zh-CN" altLang="en-US" sz="2400">
                <a:solidFill>
                  <a:schemeClr val="tx1"/>
                </a:solidFill>
              </a:rPr>
              <a:t>，主要考查考生的关键能力和学科素养。非选择题以情景为载体全面考查考生的思维品质。</a:t>
            </a:r>
            <a:r>
              <a:rPr lang="zh-CN" altLang="en-US" sz="2400">
                <a:solidFill>
                  <a:srgbClr val="FF0000"/>
                </a:solidFill>
              </a:rPr>
              <a:t>与往年相比，适当减少了文字阅读量，增加了图表数量（与</a:t>
            </a:r>
            <a:r>
              <a:rPr lang="en-US" altLang="zh-CN" sz="2400">
                <a:solidFill>
                  <a:srgbClr val="FF0000"/>
                </a:solidFill>
              </a:rPr>
              <a:t>2022</a:t>
            </a:r>
            <a:r>
              <a:rPr lang="zh-CN" altLang="en-US" sz="2400">
                <a:solidFill>
                  <a:srgbClr val="FF0000"/>
                </a:solidFill>
              </a:rPr>
              <a:t>年</a:t>
            </a:r>
            <a:r>
              <a:rPr lang="en-US" altLang="zh-CN" sz="2400">
                <a:solidFill>
                  <a:srgbClr val="FF0000"/>
                </a:solidFill>
              </a:rPr>
              <a:t>18</a:t>
            </a:r>
            <a:r>
              <a:rPr lang="zh-CN" altLang="en-US" sz="2400">
                <a:solidFill>
                  <a:srgbClr val="FF0000"/>
                </a:solidFill>
              </a:rPr>
              <a:t>个图表比较，</a:t>
            </a:r>
            <a:r>
              <a:rPr lang="en-US" altLang="zh-CN" sz="2400">
                <a:solidFill>
                  <a:srgbClr val="FF0000"/>
                </a:solidFill>
              </a:rPr>
              <a:t>2023</a:t>
            </a:r>
            <a:r>
              <a:rPr lang="zh-CN" altLang="en-US" sz="2400">
                <a:solidFill>
                  <a:srgbClr val="FF0000"/>
                </a:solidFill>
              </a:rPr>
              <a:t>年</a:t>
            </a:r>
            <a:r>
              <a:rPr lang="en-US" altLang="zh-CN" sz="2400">
                <a:solidFill>
                  <a:srgbClr val="FF0000"/>
                </a:solidFill>
              </a:rPr>
              <a:t>22</a:t>
            </a:r>
            <a:r>
              <a:rPr lang="zh-CN" altLang="en-US" sz="2400">
                <a:solidFill>
                  <a:srgbClr val="FF0000"/>
                </a:solidFill>
              </a:rPr>
              <a:t>个图表且</a:t>
            </a:r>
            <a:r>
              <a:rPr lang="zh-CN" altLang="en-US" sz="2400">
                <a:solidFill>
                  <a:srgbClr val="0070C0"/>
                </a:solidFill>
              </a:rPr>
              <a:t>图表更复杂信息量更大</a:t>
            </a:r>
            <a:r>
              <a:rPr lang="zh-CN" altLang="en-US" sz="2400">
                <a:solidFill>
                  <a:srgbClr val="FF0000"/>
                </a:solidFill>
              </a:rPr>
              <a:t>）（全国乙卷图较少）。</a:t>
            </a:r>
            <a:endParaRPr lang="zh-CN" altLang="en-US" sz="2400">
              <a:solidFill>
                <a:srgbClr val="FF0000"/>
              </a:solidFill>
            </a:endParaRPr>
          </a:p>
        </p:txBody>
      </p:sp>
      <p:sp>
        <p:nvSpPr>
          <p:cNvPr id="2" name="文本框 1"/>
          <p:cNvSpPr txBox="1"/>
          <p:nvPr>
            <p:custDataLst>
              <p:tags r:id="rId3"/>
            </p:custDataLst>
          </p:nvPr>
        </p:nvSpPr>
        <p:spPr>
          <a:xfrm>
            <a:off x="421640" y="5431155"/>
            <a:ext cx="11224895" cy="1198880"/>
          </a:xfrm>
          <a:prstGeom prst="rect">
            <a:avLst/>
          </a:prstGeom>
          <a:noFill/>
        </p:spPr>
        <p:txBody>
          <a:bodyPr wrap="square" rtlCol="0">
            <a:spAutoFit/>
          </a:bodyPr>
          <a:lstStyle/>
          <a:p>
            <a:r>
              <a:rPr lang="en-US" altLang="zh-CN" sz="2400"/>
              <a:t>       </a:t>
            </a:r>
            <a:r>
              <a:rPr lang="zh-CN" altLang="en-US" sz="2400"/>
              <a:t>整个试卷综合考虑服务高校选才，试题难度梯度、区分度和信度调控合理。降低</a:t>
            </a:r>
            <a:r>
              <a:rPr lang="en-US" altLang="zh-CN" sz="2400"/>
              <a:t>“</a:t>
            </a:r>
            <a:r>
              <a:rPr lang="zh-CN" altLang="en-US" sz="2400"/>
              <a:t>死记硬背</a:t>
            </a:r>
            <a:r>
              <a:rPr lang="en-US" altLang="zh-CN" sz="2400"/>
              <a:t>”“</a:t>
            </a:r>
            <a:r>
              <a:rPr lang="zh-CN" altLang="en-US" sz="2400"/>
              <a:t>题海战术</a:t>
            </a:r>
            <a:r>
              <a:rPr lang="en-US" altLang="zh-CN" sz="2400"/>
              <a:t>”</a:t>
            </a:r>
            <a:r>
              <a:rPr lang="zh-CN" altLang="en-US" sz="2400"/>
              <a:t>的收益，注重考查考生对知识的灵活运用和融会贯通，引导考生从</a:t>
            </a:r>
            <a:r>
              <a:rPr lang="en-US" altLang="zh-CN" sz="2400"/>
              <a:t>“</a:t>
            </a:r>
            <a:r>
              <a:rPr lang="zh-CN" altLang="en-US" sz="2400"/>
              <a:t>解题</a:t>
            </a:r>
            <a:r>
              <a:rPr lang="en-US" altLang="zh-CN" sz="2400"/>
              <a:t>”</a:t>
            </a:r>
            <a:r>
              <a:rPr lang="zh-CN" altLang="en-US" sz="2400"/>
              <a:t>向</a:t>
            </a:r>
            <a:r>
              <a:rPr lang="en-US" altLang="zh-CN" sz="2400"/>
              <a:t>“</a:t>
            </a:r>
            <a:r>
              <a:rPr lang="zh-CN" altLang="en-US" sz="2400"/>
              <a:t>解决问题</a:t>
            </a:r>
            <a:r>
              <a:rPr lang="en-US" altLang="zh-CN" sz="2400"/>
              <a:t>”</a:t>
            </a:r>
            <a:r>
              <a:rPr lang="zh-CN" altLang="en-US" sz="2400"/>
              <a:t>。</a:t>
            </a:r>
            <a:r>
              <a:rPr lang="zh-CN" altLang="en-US" sz="2400">
                <a:solidFill>
                  <a:srgbClr val="FF0000"/>
                </a:solidFill>
              </a:rPr>
              <a:t>但试题开放性和探究性仍有不足，长句组织较少。</a:t>
            </a:r>
            <a:endParaRPr lang="zh-CN" altLang="en-US" sz="2400">
              <a:solidFill>
                <a:srgbClr val="FF0000"/>
              </a:solidFill>
            </a:endParaRPr>
          </a:p>
        </p:txBody>
      </p:sp>
    </p:spTree>
    <p:custDataLst>
      <p:tags r:id="rId4"/>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45795" y="503555"/>
            <a:ext cx="4776470" cy="521970"/>
          </a:xfrm>
          <a:prstGeom prst="rect">
            <a:avLst/>
          </a:prstGeom>
          <a:noFill/>
        </p:spPr>
        <p:txBody>
          <a:bodyPr wrap="square" rtlCol="0" anchor="t">
            <a:spAutoFit/>
          </a:bodyPr>
          <a:lstStyle/>
          <a:p>
            <a:r>
              <a:rPr lang="zh-CN" sz="2800" b="1">
                <a:latin typeface="华文细黑" panose="02010600040101010101" pitchFamily="2" charset="-122"/>
                <a:ea typeface="华文细黑" panose="02010600040101010101" pitchFamily="2" charset="-122"/>
                <a:sym typeface="+mn-ea"/>
              </a:rPr>
              <a:t>三、新高考备考策略</a:t>
            </a:r>
            <a:endParaRPr lang="zh-CN" altLang="en-US" sz="2800" b="1">
              <a:latin typeface="华文细黑" panose="02010600040101010101" pitchFamily="2" charset="-122"/>
              <a:ea typeface="华文细黑" panose="02010600040101010101" pitchFamily="2" charset="-122"/>
              <a:sym typeface="+mn-ea"/>
            </a:endParaRPr>
          </a:p>
        </p:txBody>
      </p:sp>
      <p:sp>
        <p:nvSpPr>
          <p:cNvPr id="3" name="文本框 2"/>
          <p:cNvSpPr txBox="1"/>
          <p:nvPr>
            <p:custDataLst>
              <p:tags r:id="rId2"/>
            </p:custDataLst>
          </p:nvPr>
        </p:nvSpPr>
        <p:spPr>
          <a:xfrm>
            <a:off x="480695" y="946785"/>
            <a:ext cx="3483610" cy="460375"/>
          </a:xfrm>
          <a:prstGeom prst="rect">
            <a:avLst/>
          </a:prstGeom>
          <a:noFill/>
        </p:spPr>
        <p:txBody>
          <a:bodyPr wrap="square" rtlCol="0">
            <a:spAutoFit/>
          </a:bodyPr>
          <a:lstStyle/>
          <a:p>
            <a:r>
              <a:rPr lang="zh-CN" sz="2400"/>
              <a:t>（一）</a:t>
            </a:r>
            <a:r>
              <a:rPr lang="zh-CN" altLang="en-US" sz="2400"/>
              <a:t>一轮复习的做法</a:t>
            </a:r>
            <a:endParaRPr lang="zh-CN" altLang="en-US" sz="2400"/>
          </a:p>
        </p:txBody>
      </p:sp>
      <p:sp>
        <p:nvSpPr>
          <p:cNvPr id="4" name="文本框 3"/>
          <p:cNvSpPr txBox="1"/>
          <p:nvPr>
            <p:custDataLst>
              <p:tags r:id="rId3"/>
            </p:custDataLst>
          </p:nvPr>
        </p:nvSpPr>
        <p:spPr>
          <a:xfrm>
            <a:off x="480695" y="1867535"/>
            <a:ext cx="11396980" cy="4892675"/>
          </a:xfrm>
          <a:prstGeom prst="rect">
            <a:avLst/>
          </a:prstGeom>
          <a:noFill/>
        </p:spPr>
        <p:txBody>
          <a:bodyPr wrap="square" rtlCol="0">
            <a:spAutoFit/>
          </a:bodyPr>
          <a:lstStyle/>
          <a:p>
            <a:r>
              <a:rPr lang="zh-CN" altLang="en-US" sz="2400"/>
              <a:t>（</a:t>
            </a:r>
            <a:r>
              <a:rPr lang="en-US" altLang="zh-CN" sz="2400"/>
              <a:t>1</a:t>
            </a:r>
            <a:r>
              <a:rPr lang="zh-CN" altLang="en-US" sz="2400"/>
              <a:t>）新老高三交接教研</a:t>
            </a:r>
            <a:endParaRPr lang="zh-CN" altLang="en-US" sz="2400"/>
          </a:p>
          <a:p>
            <a:r>
              <a:rPr lang="en-US" altLang="zh-CN" sz="2400"/>
              <a:t>       </a:t>
            </a:r>
            <a:r>
              <a:rPr lang="zh-CN" altLang="en-US" sz="2400"/>
              <a:t>在高二下期末阅卷结束，教务处宣布新高三教师后，在学校的教研活动会议室进行</a:t>
            </a:r>
            <a:r>
              <a:rPr lang="zh-CN" altLang="en-US" sz="2400">
                <a:solidFill>
                  <a:srgbClr val="0070C0"/>
                </a:solidFill>
                <a:sym typeface="+mn-ea"/>
              </a:rPr>
              <a:t>新老高三交接教研</a:t>
            </a:r>
            <a:r>
              <a:rPr lang="zh-CN" altLang="en-US" sz="2400">
                <a:sym typeface="+mn-ea"/>
              </a:rPr>
              <a:t>，教研组长组织，学校教学副校长或者教务主任参加，原高三教师</a:t>
            </a:r>
            <a:r>
              <a:rPr lang="zh-CN" altLang="en-US" sz="2400">
                <a:solidFill>
                  <a:srgbClr val="FF0000"/>
                </a:solidFill>
                <a:sym typeface="+mn-ea"/>
              </a:rPr>
              <a:t>根据高考题以及学生的答题反馈</a:t>
            </a:r>
            <a:r>
              <a:rPr lang="zh-CN" altLang="en-US" sz="2400">
                <a:sym typeface="+mn-ea"/>
              </a:rPr>
              <a:t>，总结经验和不足，每一名原高三</a:t>
            </a:r>
            <a:r>
              <a:rPr lang="zh-CN" altLang="en-US" sz="2400"/>
              <a:t>教师都需要发言。</a:t>
            </a:r>
            <a:endParaRPr lang="zh-CN" altLang="en-US" sz="2400"/>
          </a:p>
          <a:p>
            <a:r>
              <a:rPr lang="zh-CN" altLang="en-US" sz="2400">
                <a:sym typeface="+mn-ea"/>
              </a:rPr>
              <a:t>（</a:t>
            </a:r>
            <a:r>
              <a:rPr lang="en-US" altLang="zh-CN" sz="2400">
                <a:sym typeface="+mn-ea"/>
              </a:rPr>
              <a:t>2</a:t>
            </a:r>
            <a:r>
              <a:rPr lang="zh-CN" altLang="en-US" sz="2400">
                <a:sym typeface="+mn-ea"/>
              </a:rPr>
              <a:t>）开学初新高三一轮大教研</a:t>
            </a:r>
            <a:endParaRPr lang="zh-CN" altLang="en-US" sz="2400"/>
          </a:p>
          <a:p>
            <a:r>
              <a:rPr lang="en-US" altLang="zh-CN" sz="2400"/>
              <a:t>       </a:t>
            </a:r>
            <a:r>
              <a:rPr lang="zh-CN" altLang="en-US" sz="2400"/>
              <a:t>在开学的第一和二周，根据学校制定各科大教研时间表，进行附中、育明两校组内大教研，参加人员有两校教学校长和科研室主任、两校生物组全体教师、外县一个帮扶学校的高三生物教师、渤海大学教法教师。</a:t>
            </a:r>
            <a:endParaRPr lang="zh-CN" altLang="en-US" sz="2400"/>
          </a:p>
          <a:p>
            <a:r>
              <a:rPr lang="en-US" altLang="zh-CN" sz="2400"/>
              <a:t>      </a:t>
            </a:r>
            <a:r>
              <a:rPr lang="zh-CN" altLang="en-US" sz="2400">
                <a:solidFill>
                  <a:srgbClr val="FF0000"/>
                </a:solidFill>
              </a:rPr>
              <a:t>两校的两名高三备课组长为主讲人，其他高三教师每人进行补充发言，教研组长补充发言，最后教学校长或科研室主任进行总结点评。</a:t>
            </a:r>
            <a:endParaRPr lang="zh-CN" altLang="en-US" sz="2400"/>
          </a:p>
          <a:p>
            <a:r>
              <a:rPr lang="en-US" altLang="zh-CN" sz="2400"/>
              <a:t>      </a:t>
            </a:r>
            <a:r>
              <a:rPr lang="zh-CN" altLang="en-US" sz="2400"/>
              <a:t>教研内容主要有分析</a:t>
            </a:r>
            <a:r>
              <a:rPr lang="zh-CN" altLang="en-US" sz="2400">
                <a:solidFill>
                  <a:srgbClr val="FF0000"/>
                </a:solidFill>
              </a:rPr>
              <a:t>高考真题、一轮复习策略、卓越生的学科培养</a:t>
            </a:r>
            <a:r>
              <a:rPr lang="zh-CN" altLang="en-US" sz="2400"/>
              <a:t>，一本临界生帮扶方法等。</a:t>
            </a:r>
            <a:endParaRPr lang="zh-CN" altLang="en-US" sz="2400"/>
          </a:p>
        </p:txBody>
      </p:sp>
      <p:sp>
        <p:nvSpPr>
          <p:cNvPr id="7" name="文本框 6"/>
          <p:cNvSpPr txBox="1"/>
          <p:nvPr>
            <p:custDataLst>
              <p:tags r:id="rId4"/>
            </p:custDataLst>
          </p:nvPr>
        </p:nvSpPr>
        <p:spPr>
          <a:xfrm>
            <a:off x="645795" y="1407160"/>
            <a:ext cx="3162300" cy="460375"/>
          </a:xfrm>
          <a:prstGeom prst="rect">
            <a:avLst/>
          </a:prstGeom>
          <a:noFill/>
        </p:spPr>
        <p:txBody>
          <a:bodyPr wrap="square" rtlCol="0">
            <a:spAutoFit/>
          </a:bodyPr>
          <a:lstStyle/>
          <a:p>
            <a:r>
              <a:rPr lang="en-US" altLang="zh-CN" sz="2400"/>
              <a:t>1</a:t>
            </a:r>
            <a:r>
              <a:rPr lang="zh-CN" altLang="en-US" sz="2400"/>
              <a:t>、积极开展教研活动</a:t>
            </a:r>
            <a:endParaRPr lang="zh-CN" altLang="en-US" sz="2400"/>
          </a:p>
        </p:txBody>
      </p:sp>
    </p:spTree>
    <p:custDataLst>
      <p:tags r:id="rId5"/>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688975" y="3429000"/>
            <a:ext cx="10161905" cy="2306955"/>
          </a:xfrm>
          <a:prstGeom prst="rect">
            <a:avLst/>
          </a:prstGeom>
          <a:noFill/>
        </p:spPr>
        <p:txBody>
          <a:bodyPr wrap="square" rtlCol="0" anchor="t">
            <a:spAutoFit/>
          </a:bodyPr>
          <a:lstStyle/>
          <a:p>
            <a:r>
              <a:rPr lang="zh-CN" altLang="en-US" sz="2400">
                <a:sym typeface="+mn-ea"/>
              </a:rPr>
              <a:t>（</a:t>
            </a:r>
            <a:r>
              <a:rPr lang="en-US" altLang="zh-CN" sz="2400">
                <a:sym typeface="+mn-ea"/>
              </a:rPr>
              <a:t>3</a:t>
            </a:r>
            <a:r>
              <a:rPr lang="zh-CN" altLang="en-US" sz="2400">
                <a:sym typeface="+mn-ea"/>
              </a:rPr>
              <a:t>）每周集体备课，进行小教研</a:t>
            </a:r>
            <a:endParaRPr lang="zh-CN" altLang="en-US" sz="2400">
              <a:sym typeface="+mn-ea"/>
            </a:endParaRPr>
          </a:p>
          <a:p>
            <a:r>
              <a:rPr lang="en-US" altLang="zh-CN" sz="2400">
                <a:sym typeface="+mn-ea"/>
              </a:rPr>
              <a:t>       </a:t>
            </a:r>
            <a:r>
              <a:rPr lang="zh-CN" altLang="en-US" sz="2400">
                <a:sym typeface="+mn-ea"/>
              </a:rPr>
              <a:t>生物学科集体备课时间是每周五</a:t>
            </a:r>
            <a:r>
              <a:rPr lang="en-US" altLang="zh-CN" sz="2400">
                <a:sym typeface="+mn-ea"/>
              </a:rPr>
              <a:t>7</a:t>
            </a:r>
            <a:r>
              <a:rPr lang="zh-CN" altLang="en-US" sz="2400">
                <a:sym typeface="+mn-ea"/>
              </a:rPr>
              <a:t>、</a:t>
            </a:r>
            <a:r>
              <a:rPr lang="en-US" altLang="zh-CN" sz="2400">
                <a:sym typeface="+mn-ea"/>
              </a:rPr>
              <a:t>8</a:t>
            </a:r>
            <a:r>
              <a:rPr lang="zh-CN" altLang="en-US" sz="2400">
                <a:sym typeface="+mn-ea"/>
              </a:rPr>
              <a:t>节。</a:t>
            </a:r>
            <a:r>
              <a:rPr lang="zh-CN" altLang="en-US" sz="2400">
                <a:solidFill>
                  <a:srgbClr val="FF0000"/>
                </a:solidFill>
                <a:sym typeface="+mn-ea"/>
              </a:rPr>
              <a:t>备课有主题，有中心发言人</a:t>
            </a:r>
            <a:r>
              <a:rPr lang="zh-CN" altLang="en-US" sz="2400">
                <a:sym typeface="+mn-ea"/>
              </a:rPr>
              <a:t>，然后大家共同确定每一节课的重点难点，讨论突破难点的方法，精心筛选典型例题，探寻典型例题的最优化讲解方式，力求改变传统课堂的教学模式，探寻作业中共性问题的解决办法。</a:t>
            </a:r>
            <a:endParaRPr lang="zh-CN" altLang="en-US" sz="2400">
              <a:sym typeface="+mn-ea"/>
            </a:endParaRPr>
          </a:p>
          <a:p>
            <a:r>
              <a:rPr lang="zh-CN" altLang="en-US" sz="2400">
                <a:sym typeface="+mn-ea"/>
              </a:rPr>
              <a:t>（</a:t>
            </a:r>
            <a:r>
              <a:rPr lang="en-US" altLang="zh-CN" sz="2400">
                <a:sym typeface="+mn-ea"/>
              </a:rPr>
              <a:t>4</a:t>
            </a:r>
            <a:r>
              <a:rPr lang="zh-CN" altLang="en-US" sz="2400">
                <a:sym typeface="+mn-ea"/>
              </a:rPr>
              <a:t>）参加市里、省里组织的教研活动</a:t>
            </a:r>
            <a:endParaRPr lang="zh-CN" altLang="en-US" sz="2400">
              <a:sym typeface="+mn-ea"/>
            </a:endParaRPr>
          </a:p>
        </p:txBody>
      </p:sp>
      <p:pic>
        <p:nvPicPr>
          <p:cNvPr id="2" name="图片 1"/>
          <p:cNvPicPr>
            <a:picLocks noChangeAspect="1"/>
          </p:cNvPicPr>
          <p:nvPr>
            <p:custDataLst>
              <p:tags r:id="rId2"/>
            </p:custDataLst>
          </p:nvPr>
        </p:nvPicPr>
        <p:blipFill>
          <a:blip r:embed="rId3"/>
          <a:stretch>
            <a:fillRect/>
          </a:stretch>
        </p:blipFill>
        <p:spPr>
          <a:xfrm>
            <a:off x="1423035" y="589280"/>
            <a:ext cx="3767455" cy="2830195"/>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5432425" y="589280"/>
            <a:ext cx="4007485" cy="2849880"/>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6287135" y="4976495"/>
            <a:ext cx="2466975" cy="1729105"/>
          </a:xfrm>
          <a:prstGeom prst="rect">
            <a:avLst/>
          </a:prstGeom>
        </p:spPr>
      </p:pic>
    </p:spTree>
    <p:custDataLst>
      <p:tags r:id="rId8"/>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 name="object 10"/>
          <p:cNvGraphicFramePr>
            <a:graphicFrameLocks noGrp="1"/>
          </p:cNvGraphicFramePr>
          <p:nvPr>
            <p:custDataLst>
              <p:tags r:id="rId1"/>
            </p:custDataLst>
          </p:nvPr>
        </p:nvGraphicFramePr>
        <p:xfrm>
          <a:off x="37465" y="1179830"/>
          <a:ext cx="12116435" cy="5560821"/>
        </p:xfrm>
        <a:graphic>
          <a:graphicData uri="http://schemas.openxmlformats.org/drawingml/2006/table">
            <a:tbl>
              <a:tblPr firstRow="1" bandRow="1">
                <a:tableStyleId>{2D5ABB26-0587-4C30-8999-92F81FD0307C}</a:tableStyleId>
              </a:tblPr>
              <a:tblGrid>
                <a:gridCol w="1550670"/>
                <a:gridCol w="2809240"/>
                <a:gridCol w="2642235"/>
                <a:gridCol w="2893695"/>
                <a:gridCol w="2220595"/>
              </a:tblGrid>
              <a:tr h="921385">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effectLst/>
                        </a:rPr>
                        <a:t>复习阶段</a:t>
                      </a:r>
                      <a:endParaRPr kumimoji="1" lang="zh-CN" altLang="en-US" sz="2400" b="1" u="none" strike="noStrike" cap="none" normalizeH="0" baseline="0">
                        <a:ln>
                          <a:noFill/>
                        </a:ln>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solidFill>
                            <a:srgbClr val="FF0000"/>
                          </a:solidFill>
                          <a:effectLst/>
                        </a:rPr>
                        <a:t>一轮复习</a:t>
                      </a:r>
                      <a:endParaRPr kumimoji="1" lang="zh-CN" altLang="en-US" sz="2400" b="1" u="none" strike="noStrike" cap="none" normalizeH="0" baseline="0">
                        <a:ln>
                          <a:noFill/>
                        </a:ln>
                        <a:solidFill>
                          <a:srgbClr val="FF0000"/>
                        </a:solidFill>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l"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solidFill>
                            <a:srgbClr val="FF0000"/>
                          </a:solidFill>
                          <a:effectLst/>
                        </a:rPr>
                        <a:t>二轮复习</a:t>
                      </a:r>
                      <a:endParaRPr kumimoji="1" lang="zh-CN" altLang="en-US" sz="2400" b="1" u="none" strike="noStrike" cap="none" normalizeH="0" baseline="0">
                        <a:ln>
                          <a:noFill/>
                        </a:ln>
                        <a:solidFill>
                          <a:srgbClr val="FF0000"/>
                        </a:solidFill>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solidFill>
                            <a:srgbClr val="FF0000"/>
                          </a:solidFill>
                          <a:effectLst/>
                        </a:rPr>
                        <a:t>三轮复习</a:t>
                      </a:r>
                      <a:endParaRPr kumimoji="1" lang="zh-CN" altLang="en-US" sz="2400" b="1" u="none" strike="noStrike" cap="none" normalizeH="0" baseline="0">
                        <a:ln>
                          <a:noFill/>
                        </a:ln>
                        <a:solidFill>
                          <a:srgbClr val="FF0000"/>
                        </a:solidFill>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自主复习</a:t>
                      </a:r>
                      <a:endParaRPr kumimoji="1" lang="zh-CN" altLang="en-US" sz="2400" b="1" u="none" strike="noStrike" cap="none" normalizeH="0" baseline="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r>
              <a:tr h="921385">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effectLst/>
                        </a:rPr>
                        <a:t>时间安排</a:t>
                      </a:r>
                      <a:endParaRPr kumimoji="1" lang="zh-CN" altLang="en-US" sz="2400" b="1" u="none" strike="noStrike" cap="none" normalizeH="0" baseline="0">
                        <a:ln>
                          <a:noFill/>
                        </a:ln>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indent="0">
                        <a:buNone/>
                      </a:pP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 5月</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rPr>
                        <a:t>中旬</a:t>
                      </a: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--次年1月</a:t>
                      </a:r>
                      <a:endParaRPr lang="en-US"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indent="0">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rPr>
                        <a:t>高三上期末后</a:t>
                      </a: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rPr>
                        <a:t>约</a:t>
                      </a: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rPr>
                        <a:t>4月20</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indent="0">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约</a:t>
                      </a: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4月</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21</a:t>
                      </a: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大约</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29</a:t>
                      </a:r>
                      <a:endPar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anchor="ctr">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indent="0">
                        <a:buNone/>
                      </a:pP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30—6</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日</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r>
              <a:tr h="1581150">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effectLst/>
                        </a:rPr>
                        <a:t>目标要求</a:t>
                      </a:r>
                      <a:endParaRPr kumimoji="1" lang="zh-CN" altLang="en-US" sz="2400" b="1" u="none" strike="noStrike" cap="none" normalizeH="0" baseline="0">
                        <a:ln>
                          <a:noFill/>
                        </a:ln>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algn="l">
                        <a:lnSpc>
                          <a:spcPct val="100000"/>
                        </a:lnSpc>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深化理解，构建知识网络，</a:t>
                      </a:r>
                      <a:r>
                        <a:rPr lang="zh-CN" altLang="en-US" sz="2400" b="0" kern="100">
                          <a:latin typeface="黑体" panose="02010609060101010101" pitchFamily="49" charset="-122"/>
                          <a:ea typeface="黑体" panose="02010609060101010101" pitchFamily="49" charset="-122"/>
                          <a:sym typeface="+mn-ea"/>
                        </a:rPr>
                        <a:t>不留死角</a:t>
                      </a:r>
                      <a:endPar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2400" b="1" kern="100">
                          <a:solidFill>
                            <a:srgbClr val="1F2DA8"/>
                          </a:solidFill>
                          <a:latin typeface="黑体" panose="02010609060101010101" pitchFamily="49" charset="-122"/>
                          <a:ea typeface="黑体" panose="02010609060101010101" pitchFamily="49" charset="-122"/>
                          <a:sym typeface="+mn-ea"/>
                        </a:rPr>
                        <a:t>夯实基础知识</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indent="0">
                        <a:buNone/>
                      </a:pPr>
                      <a:r>
                        <a:rPr lang="zh-CN" altLang="en-US" sz="2400" b="0" kern="100">
                          <a:latin typeface="宋体" panose="02010600030101010101" pitchFamily="2" charset="-122"/>
                          <a:ea typeface="宋体" panose="02010600030101010101" pitchFamily="2" charset="-122"/>
                          <a:sym typeface="+mn-ea"/>
                        </a:rPr>
                        <a:t>串线织网，</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专题化的综合与运用</a:t>
                      </a:r>
                      <a:r>
                        <a:rPr lang="zh-CN" altLang="en-US" sz="2400" b="1" kern="100">
                          <a:solidFill>
                            <a:srgbClr val="1F2DA8"/>
                          </a:solidFill>
                          <a:latin typeface="黑体" panose="02010609060101010101" pitchFamily="49" charset="-122"/>
                          <a:ea typeface="黑体" panose="02010609060101010101" pitchFamily="49" charset="-122"/>
                          <a:sym typeface="+mn-ea"/>
                        </a:rPr>
                        <a:t>提升关键能力</a:t>
                      </a:r>
                      <a:r>
                        <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algn="l">
                        <a:lnSpc>
                          <a:spcPct val="100000"/>
                        </a:lnSpc>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综合演练</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专项训练</a:t>
                      </a:r>
                      <a:endPar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真题演练</a:t>
                      </a:r>
                      <a:r>
                        <a:rPr lang="en-US" altLang="zh-CN"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查漏补缺</a:t>
                      </a:r>
                      <a:endPar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pPr>
                      <a:r>
                        <a:rPr lang="zh-CN" altLang="en-US" sz="2400" b="1" kern="100">
                          <a:solidFill>
                            <a:srgbClr val="1F2DA8"/>
                          </a:solidFill>
                          <a:latin typeface="黑体" panose="02010609060101010101" pitchFamily="49" charset="-122"/>
                          <a:ea typeface="黑体" panose="02010609060101010101" pitchFamily="49" charset="-122"/>
                          <a:sym typeface="+mn-ea"/>
                        </a:rPr>
                        <a:t>提升应试技巧</a:t>
                      </a:r>
                      <a:endPar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algn="ctr">
                        <a:lnSpc>
                          <a:spcPct val="100000"/>
                        </a:lnSpc>
                      </a:pPr>
                      <a:r>
                        <a:rPr lang="zh-CN" altLang="en-US" sz="2400" b="1" kern="100">
                          <a:solidFill>
                            <a:schemeClr val="tx1">
                              <a:lumMod val="75000"/>
                              <a:lumOff val="25000"/>
                            </a:schemeClr>
                          </a:solidFill>
                          <a:latin typeface="黑体" panose="02010609060101010101" pitchFamily="49" charset="-122"/>
                          <a:ea typeface="黑体" panose="02010609060101010101" pitchFamily="49" charset="-122"/>
                          <a:sym typeface="+mn-ea"/>
                        </a:rPr>
                        <a:t>保温复习</a:t>
                      </a:r>
                      <a:endParaRPr lang="zh-CN" altLang="en-US" sz="2400" b="1" kern="100">
                        <a:solidFill>
                          <a:schemeClr val="tx1">
                            <a:lumMod val="75000"/>
                            <a:lumOff val="25000"/>
                          </a:schemeClr>
                        </a:solidFill>
                        <a:latin typeface="黑体" panose="02010609060101010101" pitchFamily="49" charset="-122"/>
                        <a:ea typeface="黑体" panose="02010609060101010101" pitchFamily="49" charset="-122"/>
                        <a:sym typeface="+mn-ea"/>
                      </a:endParaRPr>
                    </a:p>
                    <a:p>
                      <a:pPr algn="ctr">
                        <a:lnSpc>
                          <a:spcPct val="100000"/>
                        </a:lnSpc>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保持题感</a:t>
                      </a:r>
                      <a:endPar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ctr">
                        <a:lnSpc>
                          <a:spcPct val="100000"/>
                        </a:lnSpc>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保持手速</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r>
              <a:tr h="1215390">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effectLst/>
                        </a:rPr>
                        <a:t>内容安排</a:t>
                      </a:r>
                      <a:endParaRPr kumimoji="1" lang="zh-CN" altLang="en-US" sz="2400" b="1" u="none" strike="noStrike" cap="none" normalizeH="0" baseline="0">
                        <a:ln>
                          <a:noFill/>
                        </a:ln>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indent="0">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回归基础</a:t>
                      </a:r>
                      <a:endParaRPr 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构建网络</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indent="0">
                        <a:buNone/>
                      </a:pP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主干</a:t>
                      </a:r>
                      <a:r>
                        <a:rPr 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专题</a:t>
                      </a:r>
                      <a:r>
                        <a:rPr lang="zh-CN" altLang="en-US" sz="2400" b="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、微专题、超微专题综合运用</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a:ln>
                            <a:noFill/>
                          </a:ln>
                          <a:effectLst/>
                          <a:latin typeface="宋体" panose="02010600030101010101" pitchFamily="2" charset="-122"/>
                          <a:ea typeface="宋体" panose="02010600030101010101" pitchFamily="2" charset="-122"/>
                          <a:cs typeface="宋体" panose="02010600030101010101" pitchFamily="2" charset="-122"/>
                          <a:sym typeface="+mn-ea"/>
                        </a:rPr>
                        <a:t>专项练习</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endParaRPr>
                    </a:p>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综合演练</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c>
                  <a:txBody>
                    <a:bodyPr/>
                    <a:lstStyle/>
                    <a:p>
                      <a:pPr marL="0" marR="0" lvl="0" indent="0" algn="ctr" defTabSz="1033145" rtl="0" eaLnBrk="1" fontAlgn="ctr" latinLnBrk="0" hangingPunct="1">
                        <a:lnSpc>
                          <a:spcPct val="100000"/>
                        </a:lnSpc>
                        <a:spcBef>
                          <a:spcPct val="0"/>
                        </a:spcBef>
                        <a:spcAft>
                          <a:spcPct val="0"/>
                        </a:spcAft>
                        <a:buClrTx/>
                        <a:buSzTx/>
                        <a:buFontTx/>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回归教材</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ctr" defTabSz="1033145" rtl="0" eaLnBrk="1" fontAlgn="ctr" latinLnBrk="0" hangingPunct="1">
                        <a:lnSpc>
                          <a:spcPct val="100000"/>
                        </a:lnSpc>
                        <a:spcBef>
                          <a:spcPct val="0"/>
                        </a:spcBef>
                        <a:spcAft>
                          <a:spcPct val="0"/>
                        </a:spcAft>
                        <a:buClrTx/>
                        <a:buSzTx/>
                        <a:buFontTx/>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梳理错题</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ctr" defTabSz="1033145" rtl="0" eaLnBrk="1" fontAlgn="ctr" latinLnBrk="0" hangingPunct="1">
                        <a:lnSpc>
                          <a:spcPct val="100000"/>
                        </a:lnSpc>
                        <a:spcBef>
                          <a:spcPct val="0"/>
                        </a:spcBef>
                        <a:spcAft>
                          <a:spcPct val="0"/>
                        </a:spcAft>
                        <a:buClrTx/>
                        <a:buSzTx/>
                        <a:buFontTx/>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自我模拟</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marL="104716" marR="104716" marT="59118" marB="59118" anchor="ctr"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D7D2DF"/>
                    </a:solidFill>
                  </a:tcPr>
                </a:tc>
              </a:tr>
              <a:tr h="921385">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1" u="none" strike="noStrike" cap="none" normalizeH="0" baseline="0">
                          <a:ln>
                            <a:noFill/>
                          </a:ln>
                          <a:effectLst/>
                        </a:rPr>
                        <a:t>复习方式</a:t>
                      </a:r>
                      <a:endParaRPr kumimoji="1" lang="zh-CN" altLang="en-US" sz="2400" b="1" u="none" strike="noStrike" cap="none" normalizeH="0" baseline="0">
                        <a:ln>
                          <a:noFill/>
                        </a:ln>
                        <a:effectLst/>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rPr>
                        <a:t>考点过关</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专题深化</a:t>
                      </a:r>
                      <a:endParaRPr kumimoji="1" lang="en-US" altLang="zh-CN"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ctr" defTabSz="1033145" rtl="0" eaLnBrk="1" fontAlgn="t" latinLnBrk="0" hangingPunct="1">
                        <a:lnSpc>
                          <a:spcPct val="100000"/>
                        </a:lnSpc>
                        <a:spcBef>
                          <a:spcPct val="0"/>
                        </a:spcBef>
                        <a:spcAft>
                          <a:spcPct val="0"/>
                        </a:spcAft>
                        <a:buClrTx/>
                        <a:buSzTx/>
                        <a:buFontTx/>
                        <a:buNone/>
                      </a:pPr>
                      <a:r>
                        <a:rPr kumimoji="1" lang="en-US" altLang="zh-CN"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辅以综合训练</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rPr>
                        <a:t>模拟仿真训练</a:t>
                      </a:r>
                      <a:endParaRPr kumimoji="1" lang="zh-CN" altLang="en-US" sz="2400" b="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c>
                  <a:txBody>
                    <a:bodyPr/>
                    <a:lstStyle/>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0" u="none" strike="noStrike" cap="none" normalizeH="0" baseline="0" dirty="0">
                          <a:ln>
                            <a:noFill/>
                          </a:ln>
                          <a:solidFill>
                            <a:schemeClr val="tx1"/>
                          </a:solidFill>
                          <a:effectLst/>
                          <a:latin typeface="宋体" panose="02010600030101010101" pitchFamily="2" charset="-122"/>
                          <a:ea typeface="宋体" panose="02010600030101010101" pitchFamily="2" charset="-122"/>
                        </a:rPr>
                        <a:t>调整作息</a:t>
                      </a:r>
                      <a:endParaRPr kumimoji="1" lang="zh-CN" altLang="en-US" sz="2400" b="0" u="none" strike="noStrike" cap="none" normalizeH="0" baseline="0" dirty="0">
                        <a:ln>
                          <a:noFill/>
                        </a:ln>
                        <a:solidFill>
                          <a:schemeClr val="tx1"/>
                        </a:solidFill>
                        <a:effectLst/>
                        <a:latin typeface="宋体" panose="02010600030101010101" pitchFamily="2" charset="-122"/>
                        <a:ea typeface="宋体" panose="02010600030101010101" pitchFamily="2" charset="-122"/>
                      </a:endParaRPr>
                    </a:p>
                    <a:p>
                      <a:pPr marL="0" marR="0" lvl="0" indent="0" algn="ctr" defTabSz="1033145" rtl="0" eaLnBrk="1" fontAlgn="t" latinLnBrk="0" hangingPunct="1">
                        <a:lnSpc>
                          <a:spcPct val="100000"/>
                        </a:lnSpc>
                        <a:spcBef>
                          <a:spcPct val="0"/>
                        </a:spcBef>
                        <a:spcAft>
                          <a:spcPct val="0"/>
                        </a:spcAft>
                        <a:buClrTx/>
                        <a:buSzTx/>
                        <a:buFontTx/>
                        <a:buNone/>
                      </a:pPr>
                      <a:r>
                        <a:rPr kumimoji="1" lang="zh-CN" altLang="en-US" sz="2400" b="0" u="none" strike="noStrike" cap="none" normalizeH="0" baseline="0" dirty="0">
                          <a:ln>
                            <a:noFill/>
                          </a:ln>
                          <a:solidFill>
                            <a:schemeClr val="tx1"/>
                          </a:solidFill>
                          <a:effectLst/>
                          <a:latin typeface="宋体" panose="02010600030101010101" pitchFamily="2" charset="-122"/>
                          <a:ea typeface="宋体" panose="02010600030101010101" pitchFamily="2" charset="-122"/>
                        </a:rPr>
                        <a:t>教师答疑</a:t>
                      </a:r>
                      <a:endParaRPr kumimoji="1" lang="zh-CN" altLang="en-US" sz="2400" b="0" u="none" strike="noStrike" cap="none" normalizeH="0" baseline="0" dirty="0">
                        <a:ln>
                          <a:noFill/>
                        </a:ln>
                        <a:solidFill>
                          <a:schemeClr val="tx1"/>
                        </a:solidFill>
                        <a:effectLst/>
                        <a:latin typeface="宋体" panose="02010600030101010101" pitchFamily="2" charset="-122"/>
                        <a:ea typeface="宋体" panose="02010600030101010101" pitchFamily="2" charset="-122"/>
                      </a:endParaRPr>
                    </a:p>
                  </a:txBody>
                  <a:tcPr marL="104716" marR="104716" marT="59118" marB="59118" anchor="ctr" anchorCtr="1" horzOverflow="overflow">
                    <a:lnL w="12700">
                      <a:solidFill>
                        <a:srgbClr val="8063A1"/>
                      </a:solidFill>
                      <a:prstDash val="solid"/>
                    </a:lnL>
                    <a:lnR w="12700">
                      <a:solidFill>
                        <a:srgbClr val="8063A1"/>
                      </a:solidFill>
                      <a:prstDash val="solid"/>
                    </a:lnR>
                    <a:lnT w="12700">
                      <a:solidFill>
                        <a:srgbClr val="8063A1"/>
                      </a:solidFill>
                      <a:prstDash val="solid"/>
                    </a:lnT>
                    <a:lnB w="12700">
                      <a:solidFill>
                        <a:srgbClr val="8063A1"/>
                      </a:solidFill>
                      <a:prstDash val="solid"/>
                    </a:lnB>
                    <a:solidFill>
                      <a:srgbClr val="ECEAEF"/>
                    </a:solidFill>
                  </a:tcPr>
                </a:tc>
              </a:tr>
            </a:tbl>
          </a:graphicData>
        </a:graphic>
      </p:graphicFrame>
      <p:sp>
        <p:nvSpPr>
          <p:cNvPr id="5" name="Rectangle 4"/>
          <p:cNvSpPr/>
          <p:nvPr>
            <p:custDataLst>
              <p:tags r:id="rId2"/>
            </p:custDataLst>
          </p:nvPr>
        </p:nvSpPr>
        <p:spPr>
          <a:xfrm>
            <a:off x="471170" y="561023"/>
            <a:ext cx="10587990" cy="521970"/>
          </a:xfrm>
          <a:prstGeom prst="rect">
            <a:avLst/>
          </a:prstGeom>
          <a:noFill/>
          <a:ln w="9525">
            <a:noFill/>
          </a:ln>
        </p:spPr>
        <p:txBody>
          <a:bodyPr wrap="square" anchor="ctr">
            <a:spAutoFit/>
          </a:bodyPr>
          <a:lstStyle/>
          <a:p>
            <a:r>
              <a:rPr lang="zh-CN" altLang="en-US" sz="2800">
                <a:solidFill>
                  <a:schemeClr val="tx1"/>
                </a:solidFill>
                <a:latin typeface="宋体" panose="02010600030101010101" pitchFamily="2" charset="-122"/>
                <a:sym typeface="宋体" panose="02010600030101010101" pitchFamily="2" charset="-122"/>
              </a:rPr>
              <a:t> </a:t>
            </a:r>
            <a:r>
              <a:rPr lang="en-US" altLang="zh-CN" sz="2800">
                <a:solidFill>
                  <a:schemeClr val="tx1"/>
                </a:solidFill>
                <a:latin typeface="宋体" panose="02010600030101010101" pitchFamily="2" charset="-122"/>
                <a:sym typeface="宋体" panose="02010600030101010101" pitchFamily="2" charset="-122"/>
              </a:rPr>
              <a:t>2</a:t>
            </a:r>
            <a:r>
              <a:rPr lang="zh-CN" altLang="en-US" sz="2800">
                <a:solidFill>
                  <a:schemeClr val="tx1"/>
                </a:solidFill>
                <a:latin typeface="宋体" panose="02010600030101010101" pitchFamily="2" charset="-122"/>
                <a:sym typeface="宋体" panose="02010600030101010101" pitchFamily="2" charset="-122"/>
              </a:rPr>
              <a:t>、明确复习教学进度与目标（</a:t>
            </a:r>
            <a:r>
              <a:rPr lang="zh-CN" sz="2800" b="1">
                <a:latin typeface="微软雅黑" panose="020B0503020204020204" charset="-122"/>
                <a:ea typeface="微软雅黑" panose="020B0503020204020204" charset="-122"/>
                <a:cs typeface="微软雅黑" panose="020B0503020204020204" charset="-122"/>
                <a:sym typeface="+mn-ea"/>
              </a:rPr>
              <a:t>四个轮次的复习是一个整体）</a:t>
            </a:r>
            <a:endParaRPr lang="zh-CN" altLang="en-US" sz="2800">
              <a:solidFill>
                <a:schemeClr val="tx1"/>
              </a:solidFill>
              <a:latin typeface="宋体" panose="02010600030101010101" pitchFamily="2" charset="-122"/>
              <a:sym typeface="宋体" panose="02010600030101010101" pitchFamily="2" charset="-122"/>
            </a:endParaRPr>
          </a:p>
        </p:txBody>
      </p:sp>
    </p:spTree>
    <p:custDataLst>
      <p:tags r:id="rId3"/>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92785" y="532765"/>
            <a:ext cx="2183130" cy="460375"/>
          </a:xfrm>
          <a:prstGeom prst="rect">
            <a:avLst/>
          </a:prstGeom>
          <a:noFill/>
        </p:spPr>
        <p:txBody>
          <a:bodyPr wrap="square" rtlCol="0">
            <a:spAutoFit/>
          </a:bodyPr>
          <a:lstStyle/>
          <a:p>
            <a:r>
              <a:rPr lang="en-US" altLang="zh-CN" sz="2400"/>
              <a:t>2</a:t>
            </a:r>
            <a:r>
              <a:rPr lang="zh-CN" altLang="en-US" sz="2400"/>
              <a:t>、具体做法</a:t>
            </a:r>
            <a:endParaRPr lang="zh-CN" altLang="en-US" sz="2400"/>
          </a:p>
        </p:txBody>
      </p:sp>
      <p:sp>
        <p:nvSpPr>
          <p:cNvPr id="3" name="文本框 2"/>
          <p:cNvSpPr txBox="1"/>
          <p:nvPr>
            <p:custDataLst>
              <p:tags r:id="rId2"/>
            </p:custDataLst>
          </p:nvPr>
        </p:nvSpPr>
        <p:spPr>
          <a:xfrm>
            <a:off x="628650" y="993140"/>
            <a:ext cx="9974580" cy="1198880"/>
          </a:xfrm>
          <a:prstGeom prst="rect">
            <a:avLst/>
          </a:prstGeom>
          <a:noFill/>
        </p:spPr>
        <p:txBody>
          <a:bodyPr wrap="square" rtlCol="0" anchor="t">
            <a:spAutoFit/>
          </a:bodyPr>
          <a:lstStyle/>
          <a:p>
            <a:pPr indent="355600" algn="l"/>
            <a:r>
              <a:rPr lang="zh-CN" sz="2400">
                <a:ea typeface="宋体" panose="02010600030101010101" pitchFamily="2" charset="-122"/>
                <a:sym typeface="+mn-ea"/>
              </a:rPr>
              <a:t>（</a:t>
            </a:r>
            <a:r>
              <a:rPr lang="en-US" altLang="zh-CN" sz="2400">
                <a:ea typeface="宋体" panose="02010600030101010101" pitchFamily="2" charset="-122"/>
                <a:sym typeface="+mn-ea"/>
              </a:rPr>
              <a:t>1</a:t>
            </a:r>
            <a:r>
              <a:rPr lang="zh-CN" altLang="en-US" sz="2400">
                <a:ea typeface="宋体" panose="02010600030101010101" pitchFamily="2" charset="-122"/>
                <a:sym typeface="+mn-ea"/>
              </a:rPr>
              <a:t>）</a:t>
            </a:r>
            <a:r>
              <a:rPr lang="zh-CN" altLang="en-US" sz="2400" b="1">
                <a:sym typeface="+mn-ea"/>
              </a:rPr>
              <a:t>情境教学，引导学生主动参与</a:t>
            </a:r>
            <a:endParaRPr lang="zh-CN" sz="2400">
              <a:ea typeface="宋体" panose="02010600030101010101" pitchFamily="2" charset="-122"/>
              <a:sym typeface="+mn-ea"/>
            </a:endParaRPr>
          </a:p>
          <a:p>
            <a:pPr indent="355600" algn="l"/>
            <a:r>
              <a:rPr lang="en-US" altLang="zh-CN" sz="2400">
                <a:ea typeface="宋体" panose="02010600030101010101" pitchFamily="2" charset="-122"/>
                <a:sym typeface="+mn-ea"/>
              </a:rPr>
              <a:t>   </a:t>
            </a:r>
            <a:r>
              <a:rPr lang="zh-CN" sz="2400">
                <a:ea typeface="宋体" panose="02010600030101010101" pitchFamily="2" charset="-122"/>
                <a:sym typeface="+mn-ea"/>
              </a:rPr>
              <a:t>每周组内一名教师上开放课堂课，然后进行评课。上课教师由电脑随机抽签决定，今天抽中，明天上课。校长等教学领导经常参加听课。</a:t>
            </a:r>
            <a:endParaRPr lang="en-US" altLang="zh-CN" sz="2400">
              <a:ea typeface="宋体" panose="02010600030101010101" pitchFamily="2" charset="-122"/>
              <a:sym typeface="+mn-ea"/>
            </a:endParaRPr>
          </a:p>
        </p:txBody>
      </p:sp>
      <p:pic>
        <p:nvPicPr>
          <p:cNvPr id="4" name="图片 3"/>
          <p:cNvPicPr>
            <a:picLocks noChangeAspect="1"/>
          </p:cNvPicPr>
          <p:nvPr>
            <p:custDataLst>
              <p:tags r:id="rId3"/>
            </p:custDataLst>
          </p:nvPr>
        </p:nvPicPr>
        <p:blipFill>
          <a:blip r:embed="rId4"/>
          <a:stretch>
            <a:fillRect/>
          </a:stretch>
        </p:blipFill>
        <p:spPr>
          <a:xfrm>
            <a:off x="1613535" y="2192020"/>
            <a:ext cx="3635375" cy="2864485"/>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5427345" y="2192020"/>
            <a:ext cx="4239260" cy="2813050"/>
          </a:xfrm>
          <a:prstGeom prst="rect">
            <a:avLst/>
          </a:prstGeom>
        </p:spPr>
      </p:pic>
      <p:sp>
        <p:nvSpPr>
          <p:cNvPr id="33793" name="文本框 99"/>
          <p:cNvSpPr txBox="1"/>
          <p:nvPr>
            <p:custDataLst>
              <p:tags r:id="rId7"/>
            </p:custDataLst>
          </p:nvPr>
        </p:nvSpPr>
        <p:spPr>
          <a:xfrm>
            <a:off x="450850" y="5005070"/>
            <a:ext cx="10440035" cy="759460"/>
          </a:xfrm>
          <a:prstGeom prst="rect">
            <a:avLst/>
          </a:prstGeom>
          <a:solidFill>
            <a:schemeClr val="bg1"/>
          </a:solidFill>
          <a:ln w="9525">
            <a:noFill/>
          </a:ln>
        </p:spPr>
        <p:txBody>
          <a:bodyPr wrap="square" anchor="t">
            <a:noAutofit/>
          </a:bodyPr>
          <a:lstStyle/>
          <a:p>
            <a:pPr>
              <a:lnSpc>
                <a:spcPct val="130000"/>
              </a:lnSpc>
            </a:pPr>
            <a:r>
              <a:rPr lang="en-US" altLang="zh-CN" sz="3600" b="1">
                <a:solidFill>
                  <a:srgbClr val="0070C0"/>
                </a:solidFill>
                <a:latin typeface="宋体" panose="02010600030101010101" pitchFamily="2" charset="-122"/>
                <a:ea typeface="宋体" panose="02010600030101010101" pitchFamily="2" charset="-122"/>
              </a:rPr>
              <a:t>   </a:t>
            </a: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在新高考背景下，</a:t>
            </a:r>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三个年级</a:t>
            </a:r>
            <a:r>
              <a:rPr lang="zh-CN" altLang="en-US" sz="2400" b="1">
                <a:latin typeface="微软雅黑" panose="020B0503020204020204" charset="-122"/>
                <a:ea typeface="微软雅黑" panose="020B0503020204020204" charset="-122"/>
                <a:cs typeface="微软雅黑" panose="020B0503020204020204" charset="-122"/>
                <a:sym typeface="+mn-ea"/>
              </a:rPr>
              <a:t>教学过程中应尽量做到</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“无情境不教学”</a:t>
            </a:r>
            <a:r>
              <a:rPr lang="zh-CN" altLang="en-US" sz="2400" b="1">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70C0"/>
                </a:solidFill>
                <a:latin typeface="微软雅黑" panose="020B0503020204020204" charset="-122"/>
                <a:ea typeface="微软雅黑" panose="020B0503020204020204" charset="-122"/>
                <a:cs typeface="微软雅黑" panose="020B0503020204020204" charset="-122"/>
                <a:sym typeface="+mn-ea"/>
              </a:rPr>
              <a:t> </a:t>
            </a:r>
            <a:endParaRPr lang="zh-CN" altLang="en-US" sz="2400" b="1">
              <a:solidFill>
                <a:srgbClr val="0070C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09675" y="1666875"/>
            <a:ext cx="10253980" cy="368300"/>
          </a:xfrm>
          <a:prstGeom prst="rect">
            <a:avLst/>
          </a:prstGeom>
          <a:noFill/>
        </p:spPr>
        <p:txBody>
          <a:bodyPr wrap="square" rtlCol="0">
            <a:spAutoFit/>
          </a:bodyPr>
          <a:lstStyle/>
          <a:p>
            <a:endParaRPr lang="zh-CN" altLang="en-US"/>
          </a:p>
        </p:txBody>
      </p:sp>
      <p:sp>
        <p:nvSpPr>
          <p:cNvPr id="8" name="矩形 7"/>
          <p:cNvSpPr/>
          <p:nvPr>
            <p:custDataLst>
              <p:tags r:id="rId2"/>
            </p:custDataLst>
          </p:nvPr>
        </p:nvSpPr>
        <p:spPr>
          <a:xfrm>
            <a:off x="760095" y="472440"/>
            <a:ext cx="9418320" cy="825500"/>
          </a:xfrm>
          <a:prstGeom prst="rect">
            <a:avLst/>
          </a:prstGeom>
        </p:spPr>
        <p:txBody>
          <a:bodyPr wrap="square">
            <a:noAutofit/>
          </a:bodyPr>
          <a:lstStyle/>
          <a:p>
            <a:pPr>
              <a:lnSpc>
                <a:spcPct val="150000"/>
              </a:lnSpc>
            </a:pPr>
            <a:r>
              <a:rPr lang="zh-CN" altLang="en-US" sz="2800" b="1" kern="0" spc="40">
                <a:solidFill>
                  <a:srgbClr val="0000FE"/>
                </a:solidFill>
                <a:ea typeface="Microsoft YaHei UI" panose="020B0503020204020204" pitchFamily="34" charset="-122"/>
                <a:cs typeface="宋体" panose="02010600030101010101" pitchFamily="2" charset="-122"/>
              </a:rPr>
              <a:t>以</a:t>
            </a:r>
            <a:r>
              <a:rPr lang="zh-CN" altLang="zh-CN" sz="2800" b="1" kern="0" spc="40">
                <a:solidFill>
                  <a:srgbClr val="FF0000"/>
                </a:solidFill>
                <a:ea typeface="Microsoft YaHei UI" panose="020B0503020204020204" pitchFamily="34" charset="-122"/>
                <a:cs typeface="宋体" panose="02010600030101010101" pitchFamily="2" charset="-122"/>
              </a:rPr>
              <a:t>“情境—问题—学生活动”</a:t>
            </a:r>
            <a:r>
              <a:rPr lang="zh-CN" altLang="zh-CN" sz="2800" b="1" kern="0" spc="40">
                <a:solidFill>
                  <a:srgbClr val="0000FE"/>
                </a:solidFill>
                <a:ea typeface="Microsoft YaHei UI" panose="020B0503020204020204" pitchFamily="34" charset="-122"/>
                <a:cs typeface="宋体" panose="02010600030101010101" pitchFamily="2" charset="-122"/>
              </a:rPr>
              <a:t>为主线</a:t>
            </a:r>
            <a:r>
              <a:rPr lang="zh-CN" altLang="en-US" sz="2800" b="1" kern="0" spc="40">
                <a:solidFill>
                  <a:srgbClr val="0000FE"/>
                </a:solidFill>
                <a:ea typeface="Microsoft YaHei UI" panose="020B0503020204020204" pitchFamily="34" charset="-122"/>
                <a:cs typeface="宋体" panose="02010600030101010101" pitchFamily="2" charset="-122"/>
              </a:rPr>
              <a:t>，促成知识网络的构建</a:t>
            </a:r>
            <a:r>
              <a:rPr lang="zh-CN" altLang="zh-CN" sz="2800" b="1" kern="0" spc="40">
                <a:solidFill>
                  <a:srgbClr val="0000FE"/>
                </a:solidFill>
                <a:ea typeface="Microsoft YaHei UI" panose="020B0503020204020204" pitchFamily="34" charset="-122"/>
                <a:cs typeface="宋体" panose="02010600030101010101" pitchFamily="2" charset="-122"/>
              </a:rPr>
              <a:t>。</a:t>
            </a:r>
            <a:endParaRPr lang="zh-CN" altLang="en-US" sz="2800" b="1">
              <a:solidFill>
                <a:srgbClr val="0000FE"/>
              </a:solidFill>
            </a:endParaRPr>
          </a:p>
        </p:txBody>
      </p:sp>
      <p:pic>
        <p:nvPicPr>
          <p:cNvPr id="5" name="图片 4"/>
          <p:cNvPicPr>
            <a:picLocks noChangeAspect="1"/>
          </p:cNvPicPr>
          <p:nvPr>
            <p:custDataLst>
              <p:tags r:id="rId3"/>
            </p:custDataLst>
          </p:nvPr>
        </p:nvPicPr>
        <p:blipFill>
          <a:blip r:embed="rId4"/>
          <a:stretch>
            <a:fillRect/>
          </a:stretch>
        </p:blipFill>
        <p:spPr>
          <a:xfrm>
            <a:off x="329565" y="1200150"/>
            <a:ext cx="8700135" cy="5060315"/>
          </a:xfrm>
          <a:prstGeom prst="rect">
            <a:avLst/>
          </a:prstGeom>
          <a:ln w="19050">
            <a:solidFill>
              <a:srgbClr val="002060"/>
            </a:solidFill>
          </a:ln>
        </p:spPr>
      </p:pic>
      <p:sp>
        <p:nvSpPr>
          <p:cNvPr id="7" name="文本框 6"/>
          <p:cNvSpPr txBox="1"/>
          <p:nvPr>
            <p:custDataLst>
              <p:tags r:id="rId5"/>
            </p:custDataLst>
          </p:nvPr>
        </p:nvSpPr>
        <p:spPr>
          <a:xfrm>
            <a:off x="10057130" y="4853940"/>
            <a:ext cx="1734185" cy="1610360"/>
          </a:xfrm>
          <a:prstGeom prst="rect">
            <a:avLst/>
          </a:prstGeom>
          <a:solidFill>
            <a:schemeClr val="bg1"/>
          </a:solidFill>
        </p:spPr>
        <p:txBody>
          <a:bodyPr wrap="square" rtlCol="0">
            <a:noAutofit/>
          </a:bodyPr>
          <a:lstStyle/>
          <a:p>
            <a:endParaRPr lang="zh-CN" altLang="en-US"/>
          </a:p>
          <a:p>
            <a:endParaRPr lang="zh-CN" altLang="en-US"/>
          </a:p>
          <a:p>
            <a:endParaRPr lang="zh-CN" altLang="en-US"/>
          </a:p>
          <a:p>
            <a:endParaRPr lang="zh-CN" altLang="en-US"/>
          </a:p>
          <a:p>
            <a:endParaRPr lang="zh-CN" altLang="en-US"/>
          </a:p>
        </p:txBody>
      </p:sp>
      <p:sp>
        <p:nvSpPr>
          <p:cNvPr id="16" name="圆角矩形 15"/>
          <p:cNvSpPr/>
          <p:nvPr>
            <p:custDataLst>
              <p:tags r:id="rId6"/>
            </p:custDataLst>
          </p:nvPr>
        </p:nvSpPr>
        <p:spPr>
          <a:xfrm>
            <a:off x="9679940" y="1810385"/>
            <a:ext cx="1590040" cy="795020"/>
          </a:xfrm>
          <a:prstGeom prst="roundRect">
            <a:avLst/>
          </a:prstGeom>
          <a:gradFill>
            <a:gsLst>
              <a:gs pos="0">
                <a:srgbClr val="9EE256"/>
              </a:gs>
              <a:gs pos="100000">
                <a:srgbClr val="52762D"/>
              </a:gs>
            </a:gsLst>
            <a:lin ang="5400000" scaled="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2" name="圆角矩形 11"/>
          <p:cNvSpPr/>
          <p:nvPr>
            <p:custDataLst>
              <p:tags r:id="rId7"/>
            </p:custDataLst>
          </p:nvPr>
        </p:nvSpPr>
        <p:spPr>
          <a:xfrm>
            <a:off x="9679940" y="2860040"/>
            <a:ext cx="1590040" cy="795020"/>
          </a:xfrm>
          <a:prstGeom prst="roundRect">
            <a:avLst/>
          </a:prstGeom>
          <a:gradFill>
            <a:gsLst>
              <a:gs pos="0">
                <a:srgbClr val="9EE256"/>
              </a:gs>
              <a:gs pos="100000">
                <a:srgbClr val="52762D"/>
              </a:gs>
            </a:gsLst>
            <a:lin ang="5400000" scaled="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1" name="圆角矩形 10"/>
          <p:cNvSpPr/>
          <p:nvPr>
            <p:custDataLst>
              <p:tags r:id="rId8"/>
            </p:custDataLst>
          </p:nvPr>
        </p:nvSpPr>
        <p:spPr>
          <a:xfrm>
            <a:off x="9679940" y="3856990"/>
            <a:ext cx="1590040" cy="795020"/>
          </a:xfrm>
          <a:prstGeom prst="roundRect">
            <a:avLst/>
          </a:prstGeom>
          <a:gradFill>
            <a:gsLst>
              <a:gs pos="0">
                <a:srgbClr val="9EE256"/>
              </a:gs>
              <a:gs pos="100000">
                <a:srgbClr val="52762D"/>
              </a:gs>
            </a:gsLst>
            <a:lin ang="5400000" scaled="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4" name="圆角矩形 13"/>
          <p:cNvSpPr/>
          <p:nvPr>
            <p:custDataLst>
              <p:tags r:id="rId9"/>
            </p:custDataLst>
          </p:nvPr>
        </p:nvSpPr>
        <p:spPr>
          <a:xfrm>
            <a:off x="9679940" y="4853940"/>
            <a:ext cx="1590040" cy="795020"/>
          </a:xfrm>
          <a:prstGeom prst="roundRect">
            <a:avLst/>
          </a:prstGeom>
          <a:gradFill>
            <a:gsLst>
              <a:gs pos="0">
                <a:srgbClr val="9EE256"/>
              </a:gs>
              <a:gs pos="100000">
                <a:srgbClr val="52762D"/>
              </a:gs>
            </a:gsLst>
            <a:lin ang="5400000" scaled="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3" name="文本框 12"/>
          <p:cNvSpPr txBox="1"/>
          <p:nvPr>
            <p:custDataLst>
              <p:tags r:id="rId10"/>
            </p:custDataLst>
          </p:nvPr>
        </p:nvSpPr>
        <p:spPr>
          <a:xfrm>
            <a:off x="9679940" y="1585595"/>
            <a:ext cx="1918970" cy="4079240"/>
          </a:xfrm>
          <a:prstGeom prst="rect">
            <a:avLst/>
          </a:prstGeom>
          <a:noFill/>
        </p:spPr>
        <p:txBody>
          <a:bodyPr wrap="square" rtlCol="0">
            <a:spAutoFit/>
          </a:bodyPr>
          <a:lstStyle/>
          <a:p>
            <a:pPr>
              <a:lnSpc>
                <a:spcPct val="180000"/>
              </a:lnSpc>
            </a:pPr>
            <a:r>
              <a:rPr lang="zh-CN" altLang="en-US" sz="3600" b="1">
                <a:solidFill>
                  <a:schemeClr val="tx1"/>
                </a:solidFill>
                <a:latin typeface="Arial" panose="020B0604020202020204" pitchFamily="34" charset="0"/>
                <a:ea typeface="微软雅黑" panose="020B0503020204020204" charset="-122"/>
              </a:rPr>
              <a:t>真实性</a:t>
            </a:r>
            <a:r>
              <a:rPr lang="en-US" altLang="zh-CN" sz="3600" b="1">
                <a:solidFill>
                  <a:schemeClr val="tx1"/>
                </a:solidFill>
                <a:latin typeface="Arial" panose="020B0604020202020204" pitchFamily="34" charset="0"/>
                <a:ea typeface="微软雅黑" panose="020B0503020204020204" charset="-122"/>
              </a:rPr>
              <a:t> </a:t>
            </a:r>
            <a:endParaRPr lang="en-US" altLang="zh-CN" sz="3600" b="1">
              <a:solidFill>
                <a:schemeClr val="tx1"/>
              </a:solidFill>
              <a:latin typeface="Arial" panose="020B0604020202020204" pitchFamily="34" charset="0"/>
              <a:ea typeface="微软雅黑" panose="020B0503020204020204" charset="-122"/>
            </a:endParaRPr>
          </a:p>
          <a:p>
            <a:pPr>
              <a:lnSpc>
                <a:spcPct val="180000"/>
              </a:lnSpc>
            </a:pPr>
            <a:r>
              <a:rPr lang="zh-CN" altLang="en-US" sz="3600" b="1">
                <a:solidFill>
                  <a:schemeClr val="tx1"/>
                </a:solidFill>
                <a:latin typeface="Arial" panose="020B0604020202020204" pitchFamily="34" charset="0"/>
                <a:ea typeface="微软雅黑" panose="020B0503020204020204" charset="-122"/>
              </a:rPr>
              <a:t>启发性</a:t>
            </a:r>
            <a:r>
              <a:rPr lang="en-US" altLang="zh-CN" sz="3600" b="1">
                <a:solidFill>
                  <a:schemeClr val="tx1"/>
                </a:solidFill>
                <a:latin typeface="Arial" panose="020B0604020202020204" pitchFamily="34" charset="0"/>
                <a:ea typeface="微软雅黑" panose="020B0503020204020204" charset="-122"/>
              </a:rPr>
              <a:t> </a:t>
            </a:r>
            <a:endParaRPr lang="en-US" altLang="zh-CN" sz="3600" b="1">
              <a:solidFill>
                <a:schemeClr val="tx1"/>
              </a:solidFill>
              <a:latin typeface="Arial" panose="020B0604020202020204" pitchFamily="34" charset="0"/>
              <a:ea typeface="微软雅黑" panose="020B0503020204020204" charset="-122"/>
            </a:endParaRPr>
          </a:p>
          <a:p>
            <a:pPr>
              <a:lnSpc>
                <a:spcPct val="180000"/>
              </a:lnSpc>
            </a:pPr>
            <a:r>
              <a:rPr lang="zh-CN" altLang="en-US" sz="3600" b="1">
                <a:solidFill>
                  <a:schemeClr val="tx1"/>
                </a:solidFill>
                <a:latin typeface="Arial" panose="020B0604020202020204" pitchFamily="34" charset="0"/>
                <a:ea typeface="微软雅黑" panose="020B0503020204020204" charset="-122"/>
              </a:rPr>
              <a:t>新颖性</a:t>
            </a:r>
            <a:endParaRPr lang="en-US" altLang="zh-CN" sz="3600" b="1">
              <a:solidFill>
                <a:schemeClr val="tx1"/>
              </a:solidFill>
              <a:latin typeface="Arial" panose="020B0604020202020204" pitchFamily="34" charset="0"/>
              <a:ea typeface="微软雅黑" panose="020B0503020204020204" charset="-122"/>
            </a:endParaRPr>
          </a:p>
          <a:p>
            <a:pPr>
              <a:lnSpc>
                <a:spcPct val="180000"/>
              </a:lnSpc>
            </a:pPr>
            <a:r>
              <a:rPr lang="zh-CN" altLang="en-US" sz="3600" b="1">
                <a:solidFill>
                  <a:schemeClr val="tx1"/>
                </a:solidFill>
                <a:latin typeface="Arial" panose="020B0604020202020204" pitchFamily="34" charset="0"/>
                <a:ea typeface="微软雅黑" panose="020B0503020204020204" charset="-122"/>
              </a:rPr>
              <a:t>层次性</a:t>
            </a:r>
            <a:endParaRPr lang="zh-CN" altLang="en-US" sz="3600" b="1">
              <a:solidFill>
                <a:schemeClr val="tx1"/>
              </a:solidFill>
              <a:latin typeface="Arial" panose="020B0604020202020204" pitchFamily="34" charset="0"/>
              <a:ea typeface="微软雅黑" panose="020B0503020204020204" charset="-122"/>
            </a:endParaRPr>
          </a:p>
        </p:txBody>
      </p:sp>
    </p:spTree>
    <p:custDataLst>
      <p:tags r:id="rId1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5"/>
          <p:cNvSpPr txBox="1"/>
          <p:nvPr>
            <p:custDataLst>
              <p:tags r:id="rId1"/>
            </p:custDataLst>
          </p:nvPr>
        </p:nvSpPr>
        <p:spPr>
          <a:xfrm>
            <a:off x="699453" y="752214"/>
            <a:ext cx="2472055" cy="645160"/>
          </a:xfrm>
          <a:prstGeom prst="rect">
            <a:avLst/>
          </a:prstGeom>
          <a:noFill/>
        </p:spPr>
        <p:txBody>
          <a:bodyPr wrap="none" rtlCol="0">
            <a:spAutoFit/>
          </a:bodyPr>
          <a:lstStyle/>
          <a:p>
            <a:pPr algn="ctr"/>
            <a:r>
              <a:rPr lang="zh-CN" sz="3600" b="1">
                <a:solidFill>
                  <a:srgbClr val="FF0000"/>
                </a:solidFill>
                <a:latin typeface="华文细黑" panose="02010600040101010101" pitchFamily="2" charset="-122"/>
                <a:ea typeface="华文细黑" panose="02010600040101010101" pitchFamily="2" charset="-122"/>
              </a:rPr>
              <a:t>主要内容：</a:t>
            </a:r>
            <a:endParaRPr lang="zh-CN" sz="3600" b="1">
              <a:solidFill>
                <a:srgbClr val="FF0000"/>
              </a:solidFill>
              <a:latin typeface="华文细黑" panose="02010600040101010101" pitchFamily="2" charset="-122"/>
              <a:ea typeface="华文细黑" panose="02010600040101010101" pitchFamily="2" charset="-122"/>
            </a:endParaRPr>
          </a:p>
        </p:txBody>
      </p:sp>
      <p:sp>
        <p:nvSpPr>
          <p:cNvPr id="29" name="矩形 28"/>
          <p:cNvSpPr/>
          <p:nvPr>
            <p:custDataLst>
              <p:tags r:id="rId2"/>
            </p:custDataLst>
          </p:nvPr>
        </p:nvSpPr>
        <p:spPr>
          <a:xfrm>
            <a:off x="701040" y="1397635"/>
            <a:ext cx="8420100" cy="3538220"/>
          </a:xfrm>
          <a:prstGeom prst="rect">
            <a:avLst/>
          </a:prstGeom>
        </p:spPr>
        <p:txBody>
          <a:bodyPr wrap="square">
            <a:spAutoFit/>
          </a:bodyPr>
          <a:lstStyle/>
          <a:p>
            <a:pPr algn="just" fontAlgn="auto">
              <a:lnSpc>
                <a:spcPct val="200000"/>
              </a:lnSpc>
            </a:pPr>
            <a:r>
              <a:rPr lang="zh-CN" sz="2800" b="1">
                <a:solidFill>
                  <a:schemeClr val="tx1"/>
                </a:solidFill>
                <a:latin typeface="华文细黑" panose="02010600040101010101" pitchFamily="2" charset="-122"/>
                <a:ea typeface="华文细黑" panose="02010600040101010101" pitchFamily="2" charset="-122"/>
                <a:sym typeface="+mn-ea"/>
              </a:rPr>
              <a:t>一、认真研究《中国高考评价体系》，明确备考方向</a:t>
            </a:r>
            <a:endParaRPr lang="zh-CN" sz="2800" b="1">
              <a:solidFill>
                <a:schemeClr val="tx1"/>
              </a:solidFill>
              <a:latin typeface="华文细黑" panose="02010600040101010101" pitchFamily="2" charset="-122"/>
              <a:ea typeface="华文细黑" panose="02010600040101010101" pitchFamily="2" charset="-122"/>
              <a:sym typeface="+mn-ea"/>
            </a:endParaRPr>
          </a:p>
          <a:p>
            <a:pPr algn="just" fontAlgn="auto">
              <a:lnSpc>
                <a:spcPct val="200000"/>
              </a:lnSpc>
            </a:pPr>
            <a:r>
              <a:rPr lang="zh-CN" sz="2800" b="1">
                <a:solidFill>
                  <a:schemeClr val="tx1"/>
                </a:solidFill>
                <a:latin typeface="华文细黑" panose="02010600040101010101" pitchFamily="2" charset="-122"/>
                <a:ea typeface="华文细黑" panose="02010600040101010101" pitchFamily="2" charset="-122"/>
                <a:sym typeface="+mn-ea"/>
              </a:rPr>
              <a:t>二、认真研究高考真题，明确备考策略</a:t>
            </a:r>
            <a:endParaRPr lang="zh-CN" sz="2800" b="1">
              <a:solidFill>
                <a:schemeClr val="tx1"/>
              </a:solidFill>
              <a:latin typeface="华文细黑" panose="02010600040101010101" pitchFamily="2" charset="-122"/>
              <a:ea typeface="华文细黑" panose="02010600040101010101" pitchFamily="2" charset="-122"/>
              <a:sym typeface="+mn-ea"/>
            </a:endParaRPr>
          </a:p>
          <a:p>
            <a:pPr algn="just" fontAlgn="auto">
              <a:lnSpc>
                <a:spcPct val="200000"/>
              </a:lnSpc>
            </a:pPr>
            <a:r>
              <a:rPr lang="zh-CN" sz="2800" b="1">
                <a:solidFill>
                  <a:schemeClr val="tx1"/>
                </a:solidFill>
                <a:latin typeface="华文细黑" panose="02010600040101010101" pitchFamily="2" charset="-122"/>
                <a:ea typeface="华文细黑" panose="02010600040101010101" pitchFamily="2" charset="-122"/>
                <a:sym typeface="+mn-ea"/>
              </a:rPr>
              <a:t>三、新高考备考策略</a:t>
            </a:r>
            <a:endParaRPr lang="zh-CN" sz="2800" b="1">
              <a:solidFill>
                <a:schemeClr val="tx1"/>
              </a:solidFill>
              <a:latin typeface="华文细黑" panose="02010600040101010101" pitchFamily="2" charset="-122"/>
              <a:ea typeface="华文细黑" panose="02010600040101010101" pitchFamily="2" charset="-122"/>
              <a:sym typeface="+mn-ea"/>
            </a:endParaRPr>
          </a:p>
          <a:p>
            <a:pPr algn="just" fontAlgn="auto">
              <a:lnSpc>
                <a:spcPct val="200000"/>
              </a:lnSpc>
            </a:pPr>
            <a:r>
              <a:rPr lang="zh-CN" sz="2800" b="1">
                <a:solidFill>
                  <a:schemeClr val="tx1"/>
                </a:solidFill>
                <a:latin typeface="华文细黑" panose="02010600040101010101" pitchFamily="2" charset="-122"/>
                <a:ea typeface="华文细黑" panose="02010600040101010101" pitchFamily="2" charset="-122"/>
              </a:rPr>
              <a:t>四、新高考备考建议</a:t>
            </a:r>
            <a:endParaRPr lang="zh-CN" sz="2800" b="1">
              <a:solidFill>
                <a:schemeClr val="tx1"/>
              </a:solidFill>
              <a:latin typeface="华文细黑" panose="02010600040101010101" pitchFamily="2" charset="-122"/>
              <a:ea typeface="华文细黑" panose="02010600040101010101" pitchFamily="2" charset="-122"/>
            </a:endParaRPr>
          </a:p>
        </p:txBody>
      </p:sp>
    </p:spTree>
    <p:custDataLst>
      <p:tags r:id="rId3"/>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8390" y="1677035"/>
            <a:ext cx="10253980" cy="368300"/>
          </a:xfrm>
          <a:prstGeom prst="rect">
            <a:avLst/>
          </a:prstGeom>
          <a:noFill/>
        </p:spPr>
        <p:txBody>
          <a:bodyPr wrap="square" rtlCol="0">
            <a:spAutoFit/>
          </a:bodyPr>
          <a:lstStyle/>
          <a:p>
            <a:endParaRPr lang="zh-CN" altLang="en-US"/>
          </a:p>
        </p:txBody>
      </p:sp>
      <p:sp>
        <p:nvSpPr>
          <p:cNvPr id="5" name="文本框 4"/>
          <p:cNvSpPr txBox="1"/>
          <p:nvPr>
            <p:custDataLst>
              <p:tags r:id="rId2"/>
            </p:custDataLst>
          </p:nvPr>
        </p:nvSpPr>
        <p:spPr>
          <a:xfrm>
            <a:off x="9935845" y="4864100"/>
            <a:ext cx="1734185" cy="1610360"/>
          </a:xfrm>
          <a:prstGeom prst="rect">
            <a:avLst/>
          </a:prstGeom>
          <a:solidFill>
            <a:schemeClr val="bg1"/>
          </a:solidFill>
        </p:spPr>
        <p:txBody>
          <a:bodyPr wrap="square" rtlCol="0">
            <a:noAutofit/>
          </a:bodyPr>
          <a:lstStyle/>
          <a:p>
            <a:endParaRPr lang="zh-CN" altLang="en-US"/>
          </a:p>
          <a:p>
            <a:endParaRPr lang="zh-CN" altLang="en-US"/>
          </a:p>
          <a:p>
            <a:endParaRPr lang="zh-CN" altLang="en-US"/>
          </a:p>
          <a:p>
            <a:endParaRPr lang="zh-CN" altLang="en-US"/>
          </a:p>
          <a:p>
            <a:endParaRPr lang="zh-CN" altLang="en-US"/>
          </a:p>
        </p:txBody>
      </p:sp>
      <p:sp>
        <p:nvSpPr>
          <p:cNvPr id="7" name="文本框 6"/>
          <p:cNvSpPr txBox="1"/>
          <p:nvPr>
            <p:custDataLst>
              <p:tags r:id="rId3"/>
            </p:custDataLst>
          </p:nvPr>
        </p:nvSpPr>
        <p:spPr>
          <a:xfrm>
            <a:off x="209550" y="1452245"/>
            <a:ext cx="11409045" cy="4786630"/>
          </a:xfrm>
          <a:prstGeom prst="rect">
            <a:avLst/>
          </a:prstGeom>
          <a:noFill/>
        </p:spPr>
        <p:txBody>
          <a:bodyPr wrap="square" rtlCol="0" anchor="t">
            <a:spAutoFit/>
          </a:bodyPr>
          <a:lstStyle/>
          <a:p>
            <a:pPr>
              <a:lnSpc>
                <a:spcPct val="100000"/>
              </a:lnSpc>
            </a:pP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低血糖情境下：</a:t>
            </a:r>
            <a:endPar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b="1">
                <a:solidFill>
                  <a:srgbClr val="002060"/>
                </a:solidFill>
                <a:latin typeface="楷体" panose="02010609060101010101" pitchFamily="49" charset="-122"/>
                <a:ea typeface="楷体" panose="02010609060101010101" pitchFamily="49" charset="-122"/>
                <a:cs typeface="楷体" panose="02010609060101010101" pitchFamily="49" charset="-122"/>
                <a:sym typeface="+mn-ea"/>
              </a:rPr>
              <a:t>比起口服，静脉注射葡萄糖的方法起效更快，为什么？</a:t>
            </a:r>
            <a:endParaRPr lang="zh-CN" altLang="en-US" sz="2800" b="1">
              <a:solidFill>
                <a:srgbClr val="002060"/>
              </a:solidFill>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静脉注射的药物为何选择葡萄糖？蔗糖、淀粉为何不行？</a:t>
            </a:r>
            <a:endPar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endParaRPr>
          </a:p>
          <a:p>
            <a:pPr algn="l">
              <a:lnSpc>
                <a:spcPct val="110000"/>
              </a:lnSpc>
              <a:buClrTx/>
              <a:buSzTx/>
              <a:buNone/>
            </a:pP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静脉注射对葡萄糖的浓度和剂量都有明确的要求，为什么？</a:t>
            </a:r>
            <a:endPar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相比静脉推注，口服更方便、安全。口服的葡萄糖分子如何到达细胞进而被利用？</a:t>
            </a:r>
            <a:endPar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低血糖的原因是血糖平衡失调导致的，那什么是血糖平衡？机体内还有其它平衡机制吗？</a:t>
            </a:r>
            <a:endPar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6.</a:t>
            </a: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在身边没有葡萄糖时，缓解低血糖症状也可采取喝可乐雪碧等碳酸饮料的方式。这些酸性食物会对内环境的</a:t>
            </a:r>
            <a:r>
              <a:rPr lang="en-US" altLang="zh-CN"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pH</a:t>
            </a:r>
            <a:r>
              <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rPr>
              <a:t>带来严重的影响吗？</a:t>
            </a:r>
            <a:endParaRPr lang="zh-CN" altLang="en-US" sz="2800" b="1">
              <a:solidFill>
                <a:srgbClr val="00206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custDataLst>
              <p:tags r:id="rId4"/>
            </p:custDataLst>
          </p:nvPr>
        </p:nvSpPr>
        <p:spPr>
          <a:xfrm>
            <a:off x="330835" y="635635"/>
            <a:ext cx="9061450" cy="730885"/>
          </a:xfrm>
          <a:prstGeom prst="rect">
            <a:avLst/>
          </a:prstGeom>
          <a:noFill/>
        </p:spPr>
        <p:txBody>
          <a:bodyPr wrap="square" rtlCol="0">
            <a:spAutoFit/>
          </a:bodyPr>
          <a:lstStyle/>
          <a:p>
            <a:pPr>
              <a:lnSpc>
                <a:spcPct val="130000"/>
              </a:lnSpc>
            </a:pPr>
            <a:r>
              <a:rPr lang="zh-CN" altLang="en-US" sz="3200">
                <a:solidFill>
                  <a:srgbClr val="000000"/>
                </a:solidFill>
                <a:latin typeface="黑体" panose="02010609060101010101" pitchFamily="49" charset="-122"/>
                <a:ea typeface="黑体" panose="02010609060101010101" pitchFamily="49" charset="-122"/>
              </a:rPr>
              <a:t>根据复习目标，精心设置</a:t>
            </a:r>
            <a:r>
              <a:rPr lang="zh-CN" altLang="en-US" sz="3200">
                <a:solidFill>
                  <a:srgbClr val="FF0000"/>
                </a:solidFill>
                <a:latin typeface="黑体" panose="02010609060101010101" pitchFamily="49" charset="-122"/>
                <a:ea typeface="黑体" panose="02010609060101010101" pitchFamily="49" charset="-122"/>
              </a:rPr>
              <a:t>问题串</a:t>
            </a:r>
            <a:r>
              <a:rPr lang="zh-CN" altLang="en-US" sz="3200">
                <a:solidFill>
                  <a:srgbClr val="000000"/>
                </a:solidFill>
                <a:latin typeface="黑体" panose="02010609060101010101" pitchFamily="49" charset="-122"/>
                <a:ea typeface="黑体" panose="02010609060101010101" pitchFamily="49" charset="-122"/>
              </a:rPr>
              <a:t>引导</a:t>
            </a:r>
            <a:endParaRPr lang="zh-CN" altLang="en-US" sz="3200">
              <a:solidFill>
                <a:srgbClr val="000000"/>
              </a:solidFill>
              <a:latin typeface="黑体" panose="02010609060101010101" pitchFamily="49" charset="-122"/>
              <a:ea typeface="黑体" panose="02010609060101010101" pitchFamily="49" charset="-122"/>
            </a:endParaRPr>
          </a:p>
        </p:txBody>
      </p:sp>
      <p:sp>
        <p:nvSpPr>
          <p:cNvPr id="10" name="文本框 9"/>
          <p:cNvSpPr txBox="1"/>
          <p:nvPr>
            <p:custDataLst>
              <p:tags r:id="rId5"/>
            </p:custDataLst>
          </p:nvPr>
        </p:nvSpPr>
        <p:spPr>
          <a:xfrm>
            <a:off x="8688705" y="1898650"/>
            <a:ext cx="4053205" cy="521970"/>
          </a:xfrm>
          <a:prstGeom prst="rect">
            <a:avLst/>
          </a:prstGeom>
          <a:noFill/>
        </p:spPr>
        <p:txBody>
          <a:bodyPr wrap="square" rtlCol="0" anchor="t">
            <a:spAutoFit/>
          </a:bodyPr>
          <a:lstStyle/>
          <a:p>
            <a:pPr>
              <a:lnSpc>
                <a:spcPct val="100000"/>
              </a:lnSpc>
            </a:pPr>
            <a:r>
              <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  —内环境概念</a:t>
            </a:r>
            <a:endPar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p:nvPr>
            <p:custDataLst>
              <p:tags r:id="rId6"/>
            </p:custDataLst>
          </p:nvPr>
        </p:nvSpPr>
        <p:spPr>
          <a:xfrm>
            <a:off x="9034145" y="2265680"/>
            <a:ext cx="4760595" cy="650875"/>
          </a:xfrm>
          <a:prstGeom prst="rect">
            <a:avLst/>
          </a:prstGeom>
          <a:noFill/>
        </p:spPr>
        <p:txBody>
          <a:bodyPr wrap="square" rtlCol="0" anchor="t">
            <a:spAutoFit/>
          </a:bodyPr>
          <a:lstStyle/>
          <a:p>
            <a:pPr>
              <a:lnSpc>
                <a:spcPct val="130000"/>
              </a:lnSpc>
            </a:pPr>
            <a:r>
              <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—内环境成分</a:t>
            </a:r>
            <a:endPar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1"/>
          <p:cNvSpPr txBox="1"/>
          <p:nvPr>
            <p:custDataLst>
              <p:tags r:id="rId7"/>
            </p:custDataLst>
          </p:nvPr>
        </p:nvSpPr>
        <p:spPr>
          <a:xfrm>
            <a:off x="2089150" y="3834765"/>
            <a:ext cx="8634095" cy="521970"/>
          </a:xfrm>
          <a:prstGeom prst="rect">
            <a:avLst/>
          </a:prstGeom>
          <a:noFill/>
        </p:spPr>
        <p:txBody>
          <a:bodyPr wrap="square" rtlCol="0" anchor="t">
            <a:spAutoFit/>
          </a:bodyPr>
          <a:lstStyle/>
          <a:p>
            <a:pPr>
              <a:lnSpc>
                <a:spcPct val="100000"/>
              </a:lnSpc>
            </a:pPr>
            <a:r>
              <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—机体通过各系统参与内、外环境间的物质交换</a:t>
            </a:r>
            <a:endPar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文本框 12"/>
          <p:cNvSpPr txBox="1"/>
          <p:nvPr>
            <p:custDataLst>
              <p:tags r:id="rId8"/>
            </p:custDataLst>
          </p:nvPr>
        </p:nvSpPr>
        <p:spPr>
          <a:xfrm>
            <a:off x="3072130" y="4660900"/>
            <a:ext cx="6096000" cy="650875"/>
          </a:xfrm>
          <a:prstGeom prst="rect">
            <a:avLst/>
          </a:prstGeom>
          <a:noFill/>
        </p:spPr>
        <p:txBody>
          <a:bodyPr wrap="square" rtlCol="0" anchor="t">
            <a:spAutoFit/>
          </a:bodyPr>
          <a:lstStyle/>
          <a:p>
            <a:pPr>
              <a:lnSpc>
                <a:spcPct val="130000"/>
              </a:lnSpc>
            </a:pPr>
            <a:r>
              <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—稳态概念</a:t>
            </a:r>
            <a:endPar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4" name="文本框 13"/>
          <p:cNvSpPr txBox="1"/>
          <p:nvPr>
            <p:custDataLst>
              <p:tags r:id="rId9"/>
            </p:custDataLst>
          </p:nvPr>
        </p:nvSpPr>
        <p:spPr>
          <a:xfrm>
            <a:off x="9577705" y="5732780"/>
            <a:ext cx="5366385" cy="521970"/>
          </a:xfrm>
          <a:prstGeom prst="rect">
            <a:avLst/>
          </a:prstGeom>
          <a:noFill/>
        </p:spPr>
        <p:txBody>
          <a:bodyPr wrap="square" rtlCol="0" anchor="t">
            <a:spAutoFit/>
          </a:bodyPr>
          <a:lstStyle/>
          <a:p>
            <a:pPr>
              <a:lnSpc>
                <a:spcPct val="100000"/>
              </a:lnSpc>
            </a:pPr>
            <a:r>
              <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—稳态调节</a:t>
            </a:r>
            <a:endPar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custDataLst>
              <p:tags r:id="rId10"/>
            </p:custDataLst>
          </p:nvPr>
        </p:nvSpPr>
        <p:spPr>
          <a:xfrm>
            <a:off x="9398000" y="2774950"/>
            <a:ext cx="6096000" cy="650875"/>
          </a:xfrm>
          <a:prstGeom prst="rect">
            <a:avLst/>
          </a:prstGeom>
          <a:noFill/>
        </p:spPr>
        <p:txBody>
          <a:bodyPr wrap="square" rtlCol="0" anchor="t">
            <a:spAutoFit/>
          </a:bodyPr>
          <a:lstStyle/>
          <a:p>
            <a:pPr>
              <a:lnSpc>
                <a:spcPct val="130000"/>
              </a:lnSpc>
            </a:pPr>
            <a:r>
              <a:rPr lang="en-US" altLang="zh-CN"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—渗透压</a:t>
            </a:r>
            <a:endPar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1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0850" y="551815"/>
            <a:ext cx="5504180" cy="521970"/>
          </a:xfrm>
          <a:prstGeom prst="rect">
            <a:avLst/>
          </a:prstGeom>
          <a:noFill/>
        </p:spPr>
        <p:txBody>
          <a:bodyPr wrap="square" rtlCol="0" anchor="t">
            <a:spAutoFit/>
          </a:bodyPr>
          <a:lstStyle/>
          <a:p>
            <a:r>
              <a:rPr lang="zh-CN" altLang="en-US" sz="2800" spc="450">
                <a:solidFill>
                  <a:schemeClr val="tx1"/>
                </a:solidFill>
                <a:latin typeface="Cambria Math" panose="02040503050406030204" pitchFamily="18" charset="0"/>
                <a:sym typeface="+mn-ea"/>
              </a:rPr>
              <a:t>（</a:t>
            </a:r>
            <a:r>
              <a:rPr lang="en-US" altLang="zh-CN" sz="2800" spc="450">
                <a:solidFill>
                  <a:schemeClr val="tx1"/>
                </a:solidFill>
                <a:latin typeface="Cambria Math" panose="02040503050406030204" pitchFamily="18" charset="0"/>
                <a:sym typeface="+mn-ea"/>
              </a:rPr>
              <a:t>2</a:t>
            </a:r>
            <a:r>
              <a:rPr lang="zh-CN" altLang="en-US" sz="2800" spc="450">
                <a:solidFill>
                  <a:schemeClr val="tx1"/>
                </a:solidFill>
                <a:latin typeface="Cambria Math" panose="02040503050406030204" pitchFamily="18" charset="0"/>
                <a:sym typeface="+mn-ea"/>
              </a:rPr>
              <a:t>）构建知识网络</a:t>
            </a:r>
            <a:endParaRPr lang="zh-CN" altLang="en-US" sz="2800" spc="450">
              <a:solidFill>
                <a:schemeClr val="tx1"/>
              </a:solidFill>
              <a:latin typeface="Cambria Math" panose="02040503050406030204" pitchFamily="18" charset="0"/>
              <a:sym typeface="+mn-ea"/>
            </a:endParaRPr>
          </a:p>
        </p:txBody>
      </p:sp>
      <p:sp>
        <p:nvSpPr>
          <p:cNvPr id="100" name="文本框 99"/>
          <p:cNvSpPr txBox="1"/>
          <p:nvPr>
            <p:custDataLst>
              <p:tags r:id="rId2"/>
            </p:custDataLst>
          </p:nvPr>
        </p:nvSpPr>
        <p:spPr>
          <a:xfrm>
            <a:off x="715645" y="1073785"/>
            <a:ext cx="9896475" cy="953135"/>
          </a:xfrm>
          <a:prstGeom prst="rect">
            <a:avLst/>
          </a:prstGeom>
          <a:noFill/>
          <a:ln w="9525">
            <a:noFill/>
          </a:ln>
        </p:spPr>
        <p:txBody>
          <a:bodyPr wrap="square">
            <a:spAutoFit/>
          </a:bodyPr>
          <a:lstStyle/>
          <a:p>
            <a:pPr indent="0"/>
            <a:r>
              <a:rPr lang="zh-CN" sz="2800" b="0">
                <a:solidFill>
                  <a:srgbClr val="000000"/>
                </a:solidFill>
                <a:ea typeface="宋体" panose="02010600030101010101" pitchFamily="2" charset="-122"/>
              </a:rPr>
              <a:t>把所学知识点进行分类，比较，归纳等，运用图表，表格，知识网络等方式，帮助建立知识网络。</a:t>
            </a:r>
            <a:endParaRPr lang="zh-CN" altLang="en-US" sz="2800" b="0">
              <a:solidFill>
                <a:srgbClr val="000000"/>
              </a:solidFill>
              <a:ea typeface="宋体" panose="02010600030101010101" pitchFamily="2" charset="-122"/>
            </a:endParaRPr>
          </a:p>
        </p:txBody>
      </p:sp>
      <p:pic>
        <p:nvPicPr>
          <p:cNvPr id="6" name="图片 1"/>
          <p:cNvPicPr>
            <a:picLocks noChangeAspect="1"/>
          </p:cNvPicPr>
          <p:nvPr>
            <p:custDataLst>
              <p:tags r:id="rId3"/>
            </p:custDataLst>
          </p:nvPr>
        </p:nvPicPr>
        <p:blipFill>
          <a:blip r:embed="rId4"/>
          <a:stretch>
            <a:fillRect/>
          </a:stretch>
        </p:blipFill>
        <p:spPr>
          <a:xfrm>
            <a:off x="812165" y="2026920"/>
            <a:ext cx="9799955" cy="4589145"/>
          </a:xfrm>
          <a:prstGeom prst="rect">
            <a:avLst/>
          </a:prstGeom>
        </p:spPr>
      </p:pic>
    </p:spTree>
    <p:custDataLst>
      <p:tags r:id="rId5"/>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775335" y="743585"/>
            <a:ext cx="9813925" cy="5557520"/>
          </a:xfrm>
          <a:prstGeom prst="rect">
            <a:avLst/>
          </a:prstGeom>
        </p:spPr>
      </p:pic>
    </p:spTree>
    <p:custDataLst>
      <p:tags r:id="rId3"/>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487045" y="593090"/>
            <a:ext cx="11217910" cy="6264910"/>
          </a:xfrm>
          <a:prstGeom prst="rect">
            <a:avLst/>
          </a:prstGeom>
        </p:spPr>
      </p:pic>
    </p:spTree>
    <p:custDataLst>
      <p:tags r:id="rId3"/>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3820" y="652780"/>
            <a:ext cx="11509375" cy="1383665"/>
          </a:xfrm>
          <a:prstGeom prst="rect">
            <a:avLst/>
          </a:prstGeom>
          <a:noFill/>
          <a:ln w="9525">
            <a:noFill/>
          </a:ln>
        </p:spPr>
        <p:txBody>
          <a:bodyPr wrap="square">
            <a:spAutoFit/>
          </a:bodyPr>
          <a:lstStyle/>
          <a:p>
            <a:pPr indent="355600"/>
            <a:r>
              <a:rPr lang="zh-CN" sz="2800" b="0">
                <a:ea typeface="宋体" panose="02010600030101010101" pitchFamily="2" charset="-122"/>
              </a:rPr>
              <a:t>（</a:t>
            </a:r>
            <a:r>
              <a:rPr lang="en-US" altLang="zh-CN" sz="2800" b="0">
                <a:ea typeface="宋体" panose="02010600030101010101" pitchFamily="2" charset="-122"/>
              </a:rPr>
              <a:t>3</a:t>
            </a:r>
            <a:r>
              <a:rPr lang="zh-CN" altLang="en-US" sz="2800" b="0">
                <a:ea typeface="宋体" panose="02010600030101010101" pitchFamily="2" charset="-122"/>
              </a:rPr>
              <a:t>）</a:t>
            </a:r>
            <a:r>
              <a:rPr lang="zh-CN" sz="2800" b="0">
                <a:ea typeface="宋体" panose="02010600030101010101" pitchFamily="2" charset="-122"/>
              </a:rPr>
              <a:t>向碎片时间要效率，以读促记</a:t>
            </a:r>
            <a:endParaRPr lang="zh-CN" sz="2800" b="0">
              <a:ea typeface="宋体" panose="02010600030101010101" pitchFamily="2" charset="-122"/>
            </a:endParaRPr>
          </a:p>
          <a:p>
            <a:pPr indent="355600"/>
            <a:r>
              <a:rPr lang="en-US" altLang="zh-CN" sz="2800" b="0">
                <a:ea typeface="宋体" panose="02010600030101010101" pitchFamily="2" charset="-122"/>
              </a:rPr>
              <a:t>    </a:t>
            </a:r>
            <a:r>
              <a:rPr lang="zh-CN" altLang="en-US" sz="2800" b="0">
                <a:ea typeface="宋体" panose="02010600030101010101" pitchFamily="2" charset="-122"/>
              </a:rPr>
              <a:t>每周间操回班后和晚课前的两个</a:t>
            </a:r>
            <a:r>
              <a:rPr lang="en-US" altLang="zh-CN" sz="2800" b="0">
                <a:ea typeface="宋体" panose="02010600030101010101" pitchFamily="2" charset="-122"/>
              </a:rPr>
              <a:t>15</a:t>
            </a:r>
            <a:r>
              <a:rPr lang="zh-CN" altLang="en-US" sz="2800" b="0">
                <a:ea typeface="宋体" panose="02010600030101010101" pitchFamily="2" charset="-122"/>
              </a:rPr>
              <a:t>分钟，安排两次用印好的生物基础知识小题单小测，老师负责检查督促，保证实效性。</a:t>
            </a:r>
            <a:endParaRPr lang="en-US" altLang="zh-CN" sz="2800" b="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267335" y="2196464"/>
            <a:ext cx="5708015" cy="4108802"/>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5975350" y="2036444"/>
            <a:ext cx="5588000" cy="4350707"/>
          </a:xfrm>
          <a:prstGeom prst="rect">
            <a:avLst/>
          </a:prstGeom>
        </p:spPr>
      </p:pic>
    </p:spTree>
    <p:custDataLst>
      <p:tags r:id="rId6"/>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0" y="456565"/>
            <a:ext cx="12084050" cy="2676525"/>
          </a:xfrm>
          <a:prstGeom prst="rect">
            <a:avLst/>
          </a:prstGeom>
          <a:noFill/>
        </p:spPr>
        <p:txBody>
          <a:bodyPr wrap="square" rtlCol="0" anchor="t">
            <a:spAutoFit/>
          </a:bodyPr>
          <a:lstStyle/>
          <a:p>
            <a:pPr indent="355600"/>
            <a:r>
              <a:rPr lang="zh-CN" altLang="en-US" sz="2800">
                <a:ea typeface="宋体" panose="02010600030101010101" pitchFamily="2" charset="-122"/>
                <a:sym typeface="+mn-ea"/>
              </a:rPr>
              <a:t>（</a:t>
            </a:r>
            <a:r>
              <a:rPr lang="en-US" altLang="zh-CN" sz="2800">
                <a:ea typeface="宋体" panose="02010600030101010101" pitchFamily="2" charset="-122"/>
                <a:sym typeface="+mn-ea"/>
              </a:rPr>
              <a:t>4</a:t>
            </a:r>
            <a:r>
              <a:rPr lang="zh-CN" altLang="en-US" sz="2800">
                <a:ea typeface="宋体" panose="02010600030101010101" pitchFamily="2" charset="-122"/>
                <a:sym typeface="+mn-ea"/>
              </a:rPr>
              <a:t>）每周固定时间周测</a:t>
            </a:r>
            <a:r>
              <a:rPr lang="en-US" altLang="zh-CN" sz="2800">
                <a:ea typeface="宋体" panose="02010600030101010101" pitchFamily="2" charset="-122"/>
                <a:sym typeface="+mn-ea"/>
              </a:rPr>
              <a:t>45</a:t>
            </a:r>
            <a:r>
              <a:rPr lang="zh-CN" altLang="en-US" sz="2800">
                <a:ea typeface="宋体" panose="02010600030101010101" pitchFamily="2" charset="-122"/>
                <a:sym typeface="+mn-ea"/>
              </a:rPr>
              <a:t>分钟。</a:t>
            </a:r>
            <a:endParaRPr lang="zh-CN" altLang="en-US" sz="2800" b="0">
              <a:ea typeface="宋体" panose="02010600030101010101" pitchFamily="2" charset="-122"/>
            </a:endParaRPr>
          </a:p>
          <a:p>
            <a:pPr indent="355600"/>
            <a:r>
              <a:rPr lang="en-US" altLang="zh-CN" sz="2800">
                <a:ea typeface="宋体" panose="02010600030101010101" pitchFamily="2" charset="-122"/>
                <a:sym typeface="+mn-ea"/>
              </a:rPr>
              <a:t>   </a:t>
            </a:r>
            <a:r>
              <a:rPr lang="zh-CN" altLang="en-US" sz="2800">
                <a:ea typeface="宋体" panose="02010600030101010101" pitchFamily="2" charset="-122"/>
                <a:sym typeface="+mn-ea"/>
              </a:rPr>
              <a:t>选择题涂卡扫卡，由课代表扫卡</a:t>
            </a:r>
            <a:r>
              <a:rPr lang="zh-CN" altLang="en-US" sz="2800">
                <a:solidFill>
                  <a:srgbClr val="FF0000"/>
                </a:solidFill>
                <a:ea typeface="宋体" panose="02010600030101010101" pitchFamily="2" charset="-122"/>
                <a:sym typeface="+mn-ea"/>
              </a:rPr>
              <a:t>当天出成绩</a:t>
            </a:r>
            <a:r>
              <a:rPr lang="zh-CN" altLang="en-US" sz="2800">
                <a:ea typeface="宋体" panose="02010600030101010101" pitchFamily="2" charset="-122"/>
                <a:sym typeface="+mn-ea"/>
              </a:rPr>
              <a:t>，打印三份，一份给班级、一份给老师，一份教务处存档。非选择答案交给科任老师，</a:t>
            </a:r>
            <a:r>
              <a:rPr lang="zh-CN" altLang="en-US" sz="2800">
                <a:solidFill>
                  <a:srgbClr val="FF0000"/>
                </a:solidFill>
                <a:ea typeface="宋体" panose="02010600030101010101" pitchFamily="2" charset="-122"/>
                <a:sym typeface="+mn-ea"/>
              </a:rPr>
              <a:t>要求科任老师至少批阅所教的一个班级</a:t>
            </a:r>
            <a:r>
              <a:rPr lang="zh-CN" altLang="en-US" sz="2800">
                <a:ea typeface="宋体" panose="02010600030101010101" pitchFamily="2" charset="-122"/>
                <a:sym typeface="+mn-ea"/>
              </a:rPr>
              <a:t>。</a:t>
            </a:r>
            <a:endParaRPr lang="zh-CN" altLang="en-US" sz="2800" b="0">
              <a:ea typeface="宋体" panose="02010600030101010101" pitchFamily="2" charset="-122"/>
            </a:endParaRPr>
          </a:p>
          <a:p>
            <a:pPr indent="355600"/>
            <a:r>
              <a:rPr lang="en-US" altLang="zh-CN" sz="2800">
                <a:ea typeface="宋体" panose="02010600030101010101" pitchFamily="2" charset="-122"/>
                <a:sym typeface="+mn-ea"/>
              </a:rPr>
              <a:t>   </a:t>
            </a:r>
            <a:r>
              <a:rPr lang="zh-CN" altLang="en-US" sz="2800">
                <a:ea typeface="宋体" panose="02010600030101010101" pitchFamily="2" charset="-122"/>
                <a:sym typeface="+mn-ea"/>
              </a:rPr>
              <a:t>周一教师根据选择题成绩单上统计的正答率和批改的非选择题答题情况，进行针对性讲解。</a:t>
            </a:r>
            <a:endParaRPr lang="zh-CN" altLang="en-US" sz="2800">
              <a:ea typeface="宋体" panose="02010600030101010101" pitchFamily="2"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1921510" y="3041650"/>
            <a:ext cx="3706495" cy="3697605"/>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5751830" y="3055620"/>
            <a:ext cx="3442335" cy="3683635"/>
          </a:xfrm>
          <a:prstGeom prst="rect">
            <a:avLst/>
          </a:prstGeom>
        </p:spPr>
      </p:pic>
    </p:spTree>
    <p:custDataLst>
      <p:tags r:id="rId6"/>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40335" y="541020"/>
            <a:ext cx="11643360" cy="2245360"/>
          </a:xfrm>
          <a:prstGeom prst="rect">
            <a:avLst/>
          </a:prstGeom>
          <a:noFill/>
          <a:ln w="9525">
            <a:noFill/>
          </a:ln>
        </p:spPr>
        <p:txBody>
          <a:bodyPr wrap="square">
            <a:spAutoFit/>
          </a:bodyPr>
          <a:lstStyle/>
          <a:p>
            <a:pPr indent="356870"/>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）尖子生试卷</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面批面改</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试卷展评</a:t>
            </a:r>
            <a:endParaRPr lang="zh-CN" sz="2800">
              <a:latin typeface="宋体" panose="02010600030101010101" pitchFamily="2" charset="-122"/>
              <a:ea typeface="宋体" panose="02010600030101010101" pitchFamily="2" charset="-122"/>
              <a:cs typeface="宋体" panose="02010600030101010101" pitchFamily="2" charset="-122"/>
            </a:endParaRPr>
          </a:p>
          <a:p>
            <a:pPr indent="356870"/>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高三每一次联考后，对尖子生的答题卡，科任教师面批面改，一是</a:t>
            </a:r>
            <a:r>
              <a:rPr lang="zh-CN" altLang="en-US" sz="2800" spc="15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分析学生答卷情况和得分情况，</a:t>
            </a:r>
            <a:r>
              <a:rPr lang="zh-CN" altLang="en-US" sz="2800">
                <a:latin typeface="宋体" panose="02010600030101010101" pitchFamily="2" charset="-122"/>
                <a:ea typeface="宋体" panose="02010600030101010101" pitchFamily="2" charset="-122"/>
                <a:cs typeface="宋体" panose="02010600030101010101" pitchFamily="2" charset="-122"/>
              </a:rPr>
              <a:t>发现问题，</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解决个性化问题</a:t>
            </a:r>
            <a:r>
              <a:rPr lang="zh-CN" altLang="en-US" sz="2800">
                <a:latin typeface="宋体" panose="02010600030101010101" pitchFamily="2" charset="-122"/>
                <a:ea typeface="宋体" panose="02010600030101010101" pitchFamily="2" charset="-122"/>
                <a:cs typeface="宋体" panose="02010600030101010101" pitchFamily="2" charset="-122"/>
              </a:rPr>
              <a:t>；二是</a:t>
            </a:r>
            <a:r>
              <a:rPr lang="zh-CN" sz="2800">
                <a:latin typeface="宋体" panose="02010600030101010101" pitchFamily="2" charset="-122"/>
                <a:ea typeface="宋体" panose="02010600030101010101" pitchFamily="2" charset="-122"/>
                <a:cs typeface="宋体" panose="02010600030101010101" pitchFamily="2" charset="-122"/>
                <a:sym typeface="+mn-ea"/>
              </a:rPr>
              <a:t>规范答题，尽量减少因非智力因素的失分。对每次的优秀试卷进行展评，指导学生的答卷越来越规范，减少无谓失分。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2226945" y="2738755"/>
            <a:ext cx="2717165" cy="3987800"/>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5051425" y="2738755"/>
            <a:ext cx="2559050" cy="3983990"/>
          </a:xfrm>
          <a:prstGeom prst="rect">
            <a:avLst/>
          </a:prstGeom>
        </p:spPr>
      </p:pic>
    </p:spTree>
    <p:custDataLst>
      <p:tags r:id="rId6"/>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5410" y="581660"/>
            <a:ext cx="11654790" cy="4831080"/>
          </a:xfrm>
          <a:prstGeom prst="rect">
            <a:avLst/>
          </a:prstGeom>
          <a:noFill/>
          <a:ln w="9525">
            <a:noFill/>
          </a:ln>
        </p:spPr>
        <p:txBody>
          <a:bodyPr wrap="square">
            <a:spAutoFit/>
          </a:bodyPr>
          <a:lstStyle/>
          <a:p>
            <a:pPr indent="355600"/>
            <a:r>
              <a:rPr lang="zh-CN" sz="2800" b="0">
                <a:ea typeface="宋体" panose="02010600030101010101" pitchFamily="2" charset="-122"/>
              </a:rPr>
              <a:t>（</a:t>
            </a:r>
            <a:r>
              <a:rPr lang="en-US" altLang="zh-CN" sz="2800" b="0">
                <a:ea typeface="宋体" panose="02010600030101010101" pitchFamily="2" charset="-122"/>
              </a:rPr>
              <a:t>6</a:t>
            </a:r>
            <a:r>
              <a:rPr lang="zh-CN" altLang="en-US" sz="2800" b="0">
                <a:ea typeface="宋体" panose="02010600030101010101" pitchFamily="2" charset="-122"/>
              </a:rPr>
              <a:t>）</a:t>
            </a:r>
            <a:r>
              <a:rPr lang="zh-CN" altLang="en-US" sz="2800">
                <a:latin typeface="宋体" panose="02010600030101010101" pitchFamily="2" charset="-122"/>
                <a:ea typeface="宋体" panose="02010600030101010101" pitchFamily="2" charset="-122"/>
                <a:sym typeface="+mn-ea"/>
              </a:rPr>
              <a:t>精编、精选习题，强化训练。</a:t>
            </a:r>
            <a:r>
              <a:rPr lang="en-US" altLang="zh-CN" sz="2800" b="1">
                <a:latin typeface="微软雅黑" panose="020B0503020204020204" charset="-122"/>
                <a:ea typeface="微软雅黑" panose="020B0503020204020204"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indent="355600" fontAlgn="auto">
              <a:lnSpc>
                <a:spcPct val="10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a.</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难度：一轮</a:t>
            </a:r>
            <a:r>
              <a:rPr lang="zh-CN" altLang="zh-CN" sz="2800">
                <a:latin typeface="宋体" panose="02010600030101010101" pitchFamily="2" charset="-122"/>
                <a:ea typeface="宋体" panose="02010600030101010101" pitchFamily="2" charset="-122"/>
                <a:cs typeface="宋体" panose="02010600030101010101" pitchFamily="2" charset="-122"/>
                <a:sym typeface="+mn-ea"/>
              </a:rPr>
              <a:t>立足于中档题为主，不能盲目拔高，追求所谓的“一次到位”。</a:t>
            </a:r>
            <a:endParaRPr lang="zh-CN"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0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b.</a:t>
            </a:r>
            <a:r>
              <a:rPr lang="zh-CN" altLang="en-US" sz="280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题目主要以情景题为主，简单情景与复杂情景题比例合理合适</a:t>
            </a:r>
            <a:endParaRPr lang="zh-CN" altLang="en-US" sz="2800">
              <a:effectLst/>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00000"/>
              </a:lnSpc>
              <a:spcBef>
                <a:spcPct val="0"/>
              </a:spcBef>
              <a:spcAft>
                <a:spcPct val="0"/>
              </a:spcAft>
            </a:pPr>
            <a:r>
              <a:rPr lang="en-US" altLang="zh-CN" sz="2800">
                <a:effectLst/>
                <a:latin typeface="宋体" panose="02010600030101010101" pitchFamily="2" charset="-122"/>
                <a:ea typeface="宋体" panose="02010600030101010101" pitchFamily="2" charset="-122"/>
                <a:cs typeface="宋体" panose="02010600030101010101" pitchFamily="2" charset="-122"/>
                <a:sym typeface="+mn-ea"/>
              </a:rPr>
              <a:t>  c.</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多选考查学生能力的题</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：如对基本概念、原理、规律的理解和应用的考查；对图文转换能力的考查；对信息获取能力的考查；对知识迁移能力的考查；对实验分析和设计能力的考查。</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indent="355600"/>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分析学生的错因：</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找出犯错的根本原因，并做错因归类分析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，如审题不准、记忆不清、计算不对、方法不当、步骤不全、情绪不稳等。找准错因，对症施教。</a:t>
            </a:r>
            <a:endParaRPr lang="zh-CN" sz="2800">
              <a:ea typeface="宋体" panose="02010600030101010101" pitchFamily="2" charset="-122"/>
            </a:endParaRPr>
          </a:p>
          <a:p>
            <a:pPr indent="355600"/>
            <a:r>
              <a:rPr lang="zh-CN" altLang="en-US" sz="2800" b="0">
                <a:ea typeface="宋体" panose="02010600030101010101" pitchFamily="2" charset="-122"/>
              </a:rPr>
              <a:t>（</a:t>
            </a:r>
            <a:r>
              <a:rPr lang="en-US" altLang="zh-CN" sz="2800" b="0">
                <a:ea typeface="宋体" panose="02010600030101010101" pitchFamily="2" charset="-122"/>
              </a:rPr>
              <a:t>7</a:t>
            </a:r>
            <a:r>
              <a:rPr lang="zh-CN" altLang="en-US" sz="2800" b="0">
                <a:ea typeface="宋体" panose="02010600030101010101" pitchFamily="2" charset="-122"/>
              </a:rPr>
              <a:t>）在作业布置、检查与讲评上下工夫</a:t>
            </a:r>
            <a:endParaRPr lang="zh-CN" altLang="en-US" sz="2800" b="0">
              <a:ea typeface="宋体" panose="02010600030101010101" pitchFamily="2" charset="-122"/>
            </a:endParaRPr>
          </a:p>
        </p:txBody>
      </p:sp>
      <p:sp>
        <p:nvSpPr>
          <p:cNvPr id="4" name="文本框 3"/>
          <p:cNvSpPr txBox="1"/>
          <p:nvPr>
            <p:custDataLst>
              <p:tags r:id="rId2"/>
            </p:custDataLst>
          </p:nvPr>
        </p:nvSpPr>
        <p:spPr>
          <a:xfrm>
            <a:off x="105410" y="5412740"/>
            <a:ext cx="11077575" cy="953135"/>
          </a:xfrm>
          <a:prstGeom prst="rect">
            <a:avLst/>
          </a:prstGeom>
          <a:noFill/>
        </p:spPr>
        <p:txBody>
          <a:bodyPr wrap="square" rtlCol="0" anchor="t">
            <a:spAutoFit/>
          </a:bodyPr>
          <a:lstStyle/>
          <a:p>
            <a:pPr indent="355600"/>
            <a:r>
              <a:rPr lang="zh-CN" sz="2800">
                <a:ea typeface="宋体" panose="02010600030101010101" pitchFamily="2" charset="-122"/>
                <a:sym typeface="+mn-ea"/>
              </a:rPr>
              <a:t>（</a:t>
            </a:r>
            <a:r>
              <a:rPr lang="en-US" altLang="zh-CN" sz="2800">
                <a:ea typeface="宋体" panose="02010600030101010101" pitchFamily="2" charset="-122"/>
                <a:sym typeface="+mn-ea"/>
              </a:rPr>
              <a:t>8</a:t>
            </a:r>
            <a:r>
              <a:rPr lang="zh-CN" altLang="en-US" sz="2800">
                <a:ea typeface="宋体" panose="02010600030101010101" pitchFamily="2" charset="-122"/>
                <a:sym typeface="+mn-ea"/>
              </a:rPr>
              <a:t>）</a:t>
            </a:r>
            <a:r>
              <a:rPr lang="zh-CN" sz="2800">
                <a:ea typeface="宋体" panose="02010600030101010101" pitchFamily="2" charset="-122"/>
                <a:sym typeface="+mn-ea"/>
              </a:rPr>
              <a:t>收集和高考内容贴近的论文和文献形成的习题，拓展性训练。</a:t>
            </a:r>
            <a:r>
              <a:rPr lang="zh-CN" sz="2800">
                <a:solidFill>
                  <a:srgbClr val="FF0000"/>
                </a:solidFill>
                <a:ea typeface="宋体" panose="02010600030101010101" pitchFamily="2" charset="-122"/>
                <a:sym typeface="+mn-ea"/>
              </a:rPr>
              <a:t>要紧贴复习内容，不宜过多</a:t>
            </a:r>
            <a:r>
              <a:rPr lang="zh-CN" sz="2800">
                <a:ea typeface="宋体" panose="02010600030101010101" pitchFamily="2" charset="-122"/>
                <a:sym typeface="+mn-ea"/>
              </a:rPr>
              <a:t>。</a:t>
            </a:r>
            <a:endParaRPr lang="zh-CN" altLang="en-US" sz="2800">
              <a:ea typeface="宋体" panose="02010600030101010101" pitchFamily="2" charset="-122"/>
              <a:sym typeface="+mn-ea"/>
            </a:endParaRPr>
          </a:p>
        </p:txBody>
      </p:sp>
    </p:spTree>
    <p:custDataLst>
      <p:tags r:id="rId3"/>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80695" y="544830"/>
            <a:ext cx="4601845" cy="460375"/>
          </a:xfrm>
          <a:prstGeom prst="rect">
            <a:avLst/>
          </a:prstGeom>
          <a:noFill/>
        </p:spPr>
        <p:txBody>
          <a:bodyPr wrap="square" rtlCol="0">
            <a:spAutoFit/>
          </a:bodyPr>
          <a:lstStyle/>
          <a:p>
            <a:r>
              <a:rPr lang="zh-CN" sz="2400"/>
              <a:t>（二）</a:t>
            </a:r>
            <a:r>
              <a:rPr lang="zh-CN" altLang="en-US" sz="2400"/>
              <a:t>二、三轮复习的做法</a:t>
            </a:r>
            <a:endParaRPr lang="zh-CN" altLang="en-US" sz="2400"/>
          </a:p>
        </p:txBody>
      </p:sp>
      <p:sp>
        <p:nvSpPr>
          <p:cNvPr id="2" name="文本框 1"/>
          <p:cNvSpPr txBox="1"/>
          <p:nvPr>
            <p:custDataLst>
              <p:tags r:id="rId2"/>
            </p:custDataLst>
          </p:nvPr>
        </p:nvSpPr>
        <p:spPr>
          <a:xfrm>
            <a:off x="558165" y="1086485"/>
            <a:ext cx="11144885" cy="1938020"/>
          </a:xfrm>
          <a:prstGeom prst="rect">
            <a:avLst/>
          </a:prstGeom>
          <a:noFill/>
        </p:spPr>
        <p:txBody>
          <a:bodyPr wrap="square" rtlCol="0" anchor="t">
            <a:spAutoFit/>
          </a:bodyPr>
          <a:lstStyle/>
          <a:p>
            <a:r>
              <a:rPr lang="en-US" sz="2400">
                <a:sym typeface="+mn-ea"/>
              </a:rPr>
              <a:t>1</a:t>
            </a:r>
            <a:r>
              <a:rPr lang="zh-CN" altLang="en-US" sz="2400">
                <a:sym typeface="+mn-ea"/>
              </a:rPr>
              <a:t>、开学初高三二、三轮复习大教研</a:t>
            </a:r>
            <a:endParaRPr lang="zh-CN" altLang="en-US" sz="2400"/>
          </a:p>
          <a:p>
            <a:r>
              <a:rPr lang="en-US" altLang="zh-CN" sz="2400">
                <a:sym typeface="+mn-ea"/>
              </a:rPr>
              <a:t>      </a:t>
            </a:r>
            <a:r>
              <a:rPr lang="zh-CN" sz="2400">
                <a:sym typeface="+mn-ea"/>
              </a:rPr>
              <a:t>时间和参加人员同高三上学期一轮复习大教研。</a:t>
            </a:r>
            <a:endParaRPr lang="zh-CN" altLang="en-US" sz="2400"/>
          </a:p>
          <a:p>
            <a:r>
              <a:rPr lang="en-US" altLang="zh-CN" sz="2400">
                <a:sym typeface="+mn-ea"/>
              </a:rPr>
              <a:t>      </a:t>
            </a:r>
            <a:r>
              <a:rPr lang="zh-CN" altLang="en-US" sz="2400">
                <a:sym typeface="+mn-ea"/>
              </a:rPr>
              <a:t>两校的两名高三备课组长和参加省教研会的教师为主讲人，其他教师补充。</a:t>
            </a:r>
            <a:endParaRPr lang="zh-CN" altLang="en-US" sz="2400"/>
          </a:p>
          <a:p>
            <a:r>
              <a:rPr lang="en-US" altLang="zh-CN" sz="2400">
                <a:sym typeface="+mn-ea"/>
              </a:rPr>
              <a:t>     </a:t>
            </a:r>
            <a:r>
              <a:rPr lang="zh-CN" altLang="en-US" sz="2400">
                <a:sym typeface="+mn-ea"/>
              </a:rPr>
              <a:t>教研内容主要</a:t>
            </a:r>
            <a:r>
              <a:rPr lang="zh-CN" altLang="en-US" sz="2400">
                <a:solidFill>
                  <a:srgbClr val="FF0000"/>
                </a:solidFill>
                <a:sym typeface="+mn-ea"/>
              </a:rPr>
              <a:t>有参加省教研会的教师介绍省里教研的内容、分析高考命题趋势、二、三轮复习策略、卓越生的学科培养，</a:t>
            </a:r>
            <a:r>
              <a:rPr lang="en-US" altLang="zh-CN" sz="2400">
                <a:solidFill>
                  <a:srgbClr val="FF0000"/>
                </a:solidFill>
                <a:sym typeface="+mn-ea"/>
              </a:rPr>
              <a:t>600</a:t>
            </a:r>
            <a:r>
              <a:rPr lang="zh-CN" altLang="en-US" sz="2400">
                <a:solidFill>
                  <a:srgbClr val="FF0000"/>
                </a:solidFill>
                <a:sym typeface="+mn-ea"/>
              </a:rPr>
              <a:t>分临界生帮扶方法等</a:t>
            </a:r>
            <a:r>
              <a:rPr lang="zh-CN" altLang="en-US" sz="2400">
                <a:sym typeface="+mn-ea"/>
              </a:rPr>
              <a:t>。</a:t>
            </a:r>
            <a:endParaRPr lang="zh-CN" altLang="en-US" sz="2400">
              <a:sym typeface="+mn-ea"/>
            </a:endParaRPr>
          </a:p>
        </p:txBody>
      </p:sp>
      <p:pic>
        <p:nvPicPr>
          <p:cNvPr id="5" name="图片 4"/>
          <p:cNvPicPr>
            <a:picLocks noChangeAspect="1"/>
          </p:cNvPicPr>
          <p:nvPr>
            <p:custDataLst>
              <p:tags r:id="rId3"/>
            </p:custDataLst>
          </p:nvPr>
        </p:nvPicPr>
        <p:blipFill>
          <a:blip r:embed="rId4"/>
          <a:stretch>
            <a:fillRect/>
          </a:stretch>
        </p:blipFill>
        <p:spPr>
          <a:xfrm>
            <a:off x="1388745" y="3195955"/>
            <a:ext cx="4365625" cy="2823845"/>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5854065" y="3195955"/>
            <a:ext cx="3976370" cy="2823845"/>
          </a:xfrm>
          <a:prstGeom prst="rect">
            <a:avLst/>
          </a:prstGeom>
        </p:spPr>
      </p:pic>
    </p:spTree>
    <p:custDataLst>
      <p:tags r:id="rId7"/>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788128" y="1468109"/>
            <a:ext cx="10006148" cy="3921349"/>
          </a:xfrm>
          <a:prstGeom prst="rect">
            <a:avLst/>
          </a:prstGeom>
        </p:spPr>
      </p:pic>
      <p:sp>
        <p:nvSpPr>
          <p:cNvPr id="6" name="文本框 5"/>
          <p:cNvSpPr txBox="1"/>
          <p:nvPr>
            <p:custDataLst>
              <p:tags r:id="rId3"/>
            </p:custDataLst>
          </p:nvPr>
        </p:nvSpPr>
        <p:spPr>
          <a:xfrm>
            <a:off x="720989" y="623730"/>
            <a:ext cx="7586980" cy="706755"/>
          </a:xfrm>
          <a:prstGeom prst="rect">
            <a:avLst/>
          </a:prstGeom>
          <a:noFill/>
        </p:spPr>
        <p:txBody>
          <a:bodyPr wrap="none" rtlCol="0">
            <a:spAutoFit/>
          </a:bodyPr>
          <a:lstStyle/>
          <a:p>
            <a:r>
              <a:rPr lang="en-US" altLang="zh-CN" sz="4000" b="1">
                <a:solidFill>
                  <a:srgbClr val="0000CC"/>
                </a:solidFill>
                <a:latin typeface="黑体" panose="02010609060101010101" pitchFamily="49" charset="-122"/>
                <a:ea typeface="黑体" panose="02010609060101010101" pitchFamily="49" charset="-122"/>
              </a:rPr>
              <a:t>2</a:t>
            </a:r>
            <a:r>
              <a:rPr lang="zh-CN" altLang="en-US" sz="4000" b="1">
                <a:solidFill>
                  <a:srgbClr val="0000CC"/>
                </a:solidFill>
                <a:latin typeface="黑体" panose="02010609060101010101" pitchFamily="49" charset="-122"/>
                <a:ea typeface="黑体" panose="02010609060101010101" pitchFamily="49" charset="-122"/>
              </a:rPr>
              <a:t>、在二、三轮学生常存在的问题</a:t>
            </a:r>
            <a:endParaRPr lang="zh-CN" altLang="en-US" sz="4000" b="1">
              <a:solidFill>
                <a:srgbClr val="0000CC"/>
              </a:solidFill>
              <a:latin typeface="黑体" panose="02010609060101010101" pitchFamily="49" charset="-122"/>
              <a:ea typeface="黑体" panose="02010609060101010101" pitchFamily="49" charset="-122"/>
            </a:endParaRPr>
          </a:p>
        </p:txBody>
      </p:sp>
    </p:spTree>
    <p:custDataLst>
      <p:tags r:id="rId4"/>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80720" y="610870"/>
            <a:ext cx="8698865" cy="521970"/>
          </a:xfrm>
          <a:prstGeom prst="rect">
            <a:avLst/>
          </a:prstGeom>
          <a:noFill/>
        </p:spPr>
        <p:txBody>
          <a:bodyPr wrap="square" rtlCol="0" anchor="t">
            <a:spAutoFit/>
          </a:bodyPr>
          <a:lstStyle/>
          <a:p>
            <a:r>
              <a:rPr lang="zh-CN" sz="2800" b="1">
                <a:latin typeface="华文细黑" panose="02010600040101010101" pitchFamily="2" charset="-122"/>
                <a:ea typeface="华文细黑" panose="02010600040101010101" pitchFamily="2" charset="-122"/>
                <a:sym typeface="+mn-ea"/>
              </a:rPr>
              <a:t>一、认真研究《中国高考评价体系》，明确备考方向</a:t>
            </a:r>
            <a:endParaRPr lang="zh-CN" altLang="en-US" sz="2800" b="1">
              <a:latin typeface="华文细黑" panose="02010600040101010101" pitchFamily="2" charset="-122"/>
              <a:ea typeface="华文细黑" panose="02010600040101010101" pitchFamily="2" charset="-122"/>
              <a:sym typeface="+mn-ea"/>
            </a:endParaRPr>
          </a:p>
        </p:txBody>
      </p:sp>
      <p:sp>
        <p:nvSpPr>
          <p:cNvPr id="6146" name="内容占位符 2"/>
          <p:cNvSpPr>
            <a:spLocks noGrp="1" noRot="1"/>
          </p:cNvSpPr>
          <p:nvPr>
            <p:ph idx="4294967295"/>
            <p:custDataLst>
              <p:tags r:id="rId2"/>
            </p:custDataLst>
          </p:nvPr>
        </p:nvSpPr>
        <p:spPr>
          <a:xfrm>
            <a:off x="586740" y="1112520"/>
            <a:ext cx="11055985" cy="1428115"/>
          </a:xfrm>
          <a:noFill/>
          <a:ln w="9525">
            <a:noFill/>
          </a:ln>
        </p:spPr>
        <p:txBody>
          <a:bodyPr vert="horz" wrap="square" lIns="90170" tIns="46990" rIns="90170" bIns="46990" rtlCol="0" anchor="t" anchorCtr="0">
            <a:noAutofit/>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marL="0" lvl="0" indent="0" algn="just">
              <a:lnSpc>
                <a:spcPct val="100000"/>
              </a:lnSpc>
              <a:spcBef>
                <a:spcPct val="0"/>
              </a:spcBef>
              <a:buFont typeface="Wingdings" panose="05000000000000000000" charset="0"/>
              <a:buNone/>
            </a:pPr>
            <a:r>
              <a:rPr lang="en-US" altLang="zh-CN"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高考的风向决定我们的备考侧重方向，《课程标准》、</a:t>
            </a:r>
            <a:r>
              <a:rPr lang="zh-CN" altLang="en-US" sz="2800" b="1" spc="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《中国高考评价体系》</a:t>
            </a:r>
            <a:r>
              <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和</a:t>
            </a:r>
            <a:r>
              <a:rPr lang="zh-CN" altLang="en-US" sz="2800" b="1" spc="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《中国高考评价体系说明》</a:t>
            </a:r>
            <a:r>
              <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是指导我们高考备考的纲领性文件，具有权威性和唯一性。</a:t>
            </a:r>
            <a:endPar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07521" name="图片 1"/>
          <p:cNvPicPr>
            <a:picLocks noChangeAspect="1"/>
          </p:cNvPicPr>
          <p:nvPr>
            <p:custDataLst>
              <p:tags r:id="rId3"/>
            </p:custDataLst>
          </p:nvPr>
        </p:nvPicPr>
        <p:blipFill>
          <a:blip r:embed="rId4"/>
          <a:stretch>
            <a:fillRect/>
          </a:stretch>
        </p:blipFill>
        <p:spPr>
          <a:xfrm>
            <a:off x="6990080" y="2550160"/>
            <a:ext cx="2992755" cy="3989070"/>
          </a:xfrm>
          <a:prstGeom prst="rect">
            <a:avLst/>
          </a:prstGeom>
          <a:noFill/>
          <a:ln w="9525">
            <a:noFill/>
          </a:ln>
        </p:spPr>
      </p:pic>
      <p:pic>
        <p:nvPicPr>
          <p:cNvPr id="107522" name="图片 2"/>
          <p:cNvPicPr>
            <a:picLocks noChangeAspect="1"/>
          </p:cNvPicPr>
          <p:nvPr>
            <p:custDataLst>
              <p:tags r:id="rId5"/>
            </p:custDataLst>
          </p:nvPr>
        </p:nvPicPr>
        <p:blipFill>
          <a:blip r:embed="rId6"/>
          <a:srcRect l="1900" t="745" r="5478" b="2223"/>
          <a:stretch>
            <a:fillRect/>
          </a:stretch>
        </p:blipFill>
        <p:spPr>
          <a:xfrm>
            <a:off x="4006850" y="2541905"/>
            <a:ext cx="2861310" cy="3997325"/>
          </a:xfrm>
          <a:prstGeom prst="rect">
            <a:avLst/>
          </a:prstGeom>
          <a:noFill/>
          <a:ln w="9525">
            <a:noFill/>
          </a:ln>
        </p:spPr>
      </p:pic>
      <p:pic>
        <p:nvPicPr>
          <p:cNvPr id="3" name="图片 2"/>
          <p:cNvPicPr>
            <a:picLocks noChangeAspect="1"/>
          </p:cNvPicPr>
          <p:nvPr>
            <p:custDataLst>
              <p:tags r:id="rId7"/>
            </p:custDataLst>
          </p:nvPr>
        </p:nvPicPr>
        <p:blipFill>
          <a:blip r:embed="rId8"/>
          <a:stretch>
            <a:fillRect/>
          </a:stretch>
        </p:blipFill>
        <p:spPr>
          <a:xfrm>
            <a:off x="1003935" y="2550160"/>
            <a:ext cx="2819400" cy="4029710"/>
          </a:xfrm>
          <a:prstGeom prst="rect">
            <a:avLst/>
          </a:prstGeom>
        </p:spPr>
      </p:pic>
    </p:spTree>
    <p:custDataLst>
      <p:tags r:id="rId9"/>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733729" y="532765"/>
            <a:ext cx="2183130" cy="521970"/>
          </a:xfrm>
          <a:prstGeom prst="rect">
            <a:avLst/>
          </a:prstGeom>
          <a:noFill/>
        </p:spPr>
        <p:txBody>
          <a:bodyPr wrap="square" rtlCol="0">
            <a:spAutoFit/>
          </a:bodyPr>
          <a:lstStyle/>
          <a:p>
            <a:r>
              <a:rPr lang="en-US" altLang="zh-CN" sz="2800"/>
              <a:t>3</a:t>
            </a:r>
            <a:r>
              <a:rPr lang="zh-CN" altLang="en-US" sz="2800"/>
              <a:t>、具体做法</a:t>
            </a:r>
            <a:endParaRPr lang="zh-CN" altLang="en-US" sz="2800"/>
          </a:p>
        </p:txBody>
      </p:sp>
      <p:pic>
        <p:nvPicPr>
          <p:cNvPr id="3" name="图片 2"/>
          <p:cNvPicPr>
            <a:picLocks noChangeAspect="1"/>
          </p:cNvPicPr>
          <p:nvPr>
            <p:custDataLst>
              <p:tags r:id="rId2"/>
            </p:custDataLst>
          </p:nvPr>
        </p:nvPicPr>
        <p:blipFill>
          <a:blip r:embed="rId3"/>
          <a:stretch>
            <a:fillRect/>
          </a:stretch>
        </p:blipFill>
        <p:spPr>
          <a:xfrm>
            <a:off x="7298055" y="1941195"/>
            <a:ext cx="3281045" cy="4570730"/>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3970655" y="1941195"/>
            <a:ext cx="3194685" cy="4631690"/>
          </a:xfrm>
          <a:prstGeom prst="rect">
            <a:avLst/>
          </a:prstGeom>
        </p:spPr>
      </p:pic>
      <p:pic>
        <p:nvPicPr>
          <p:cNvPr id="5" name="图片 4"/>
          <p:cNvPicPr>
            <a:picLocks noChangeAspect="1"/>
          </p:cNvPicPr>
          <p:nvPr>
            <p:custDataLst>
              <p:tags r:id="rId6"/>
            </p:custDataLst>
          </p:nvPr>
        </p:nvPicPr>
        <p:blipFill>
          <a:blip r:embed="rId7"/>
          <a:stretch>
            <a:fillRect/>
          </a:stretch>
        </p:blipFill>
        <p:spPr>
          <a:xfrm>
            <a:off x="766445" y="1941195"/>
            <a:ext cx="3114040" cy="4571365"/>
          </a:xfrm>
          <a:prstGeom prst="rect">
            <a:avLst/>
          </a:prstGeom>
        </p:spPr>
      </p:pic>
      <p:sp>
        <p:nvSpPr>
          <p:cNvPr id="6" name="文本框 5"/>
          <p:cNvSpPr txBox="1"/>
          <p:nvPr>
            <p:custDataLst>
              <p:tags r:id="rId8"/>
            </p:custDataLst>
          </p:nvPr>
        </p:nvSpPr>
        <p:spPr>
          <a:xfrm>
            <a:off x="596265" y="993140"/>
            <a:ext cx="11099866" cy="953135"/>
          </a:xfrm>
          <a:prstGeom prst="rect">
            <a:avLst/>
          </a:prstGeom>
          <a:noFill/>
        </p:spPr>
        <p:txBody>
          <a:bodyPr wrap="square" rtlCol="0">
            <a:spAutoFit/>
          </a:bodyPr>
          <a:lstStyle/>
          <a:p>
            <a:r>
              <a:rPr lang="zh-CN" altLang="en-US" sz="2800"/>
              <a:t>（</a:t>
            </a:r>
            <a:r>
              <a:rPr lang="en-US" altLang="zh-CN" sz="2800"/>
              <a:t>1</a:t>
            </a:r>
            <a:r>
              <a:rPr lang="zh-CN" altLang="en-US" sz="2800"/>
              <a:t>）选好二轮复习材料，以其为蓝本做好二轮专题复习。以校本课程生物微专题教学，做好微专题复习。辅以超微专题例</a:t>
            </a:r>
            <a:r>
              <a:rPr lang="zh-CN" altLang="zh-CN" sz="2800">
                <a:effectLst>
                  <a:outerShdw blurRad="38100" dist="38100" dir="2700000" algn="tl">
                    <a:srgbClr val="000000">
                      <a:alpha val="43137"/>
                    </a:srgbClr>
                  </a:outerShdw>
                </a:effectLst>
              </a:rPr>
              <a:t>疫苗等</a:t>
            </a:r>
            <a:r>
              <a:rPr lang="zh-CN" altLang="en-US" sz="2800"/>
              <a:t>。</a:t>
            </a:r>
            <a:endParaRPr lang="zh-CN" altLang="en-US" sz="2800"/>
          </a:p>
        </p:txBody>
      </p:sp>
    </p:spTree>
    <p:custDataLst>
      <p:tags r:id="rId9"/>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31165" y="648970"/>
            <a:ext cx="5358765" cy="521970"/>
          </a:xfrm>
          <a:prstGeom prst="rect">
            <a:avLst/>
          </a:prstGeom>
          <a:noFill/>
        </p:spPr>
        <p:txBody>
          <a:bodyPr wrap="square" rtlCol="0" anchor="t">
            <a:spAutoFit/>
          </a:bodyPr>
          <a:lstStyle/>
          <a:p>
            <a:r>
              <a:rPr lang="zh-CN" altLang="en-US" sz="2800" b="1">
                <a:sym typeface="+mn-ea"/>
              </a:rPr>
              <a:t>（</a:t>
            </a:r>
            <a:r>
              <a:rPr lang="en-US" altLang="zh-CN" sz="2800" b="1">
                <a:sym typeface="+mn-ea"/>
              </a:rPr>
              <a:t>2</a:t>
            </a:r>
            <a:r>
              <a:rPr lang="zh-CN" altLang="en-US" sz="2800" b="1">
                <a:sym typeface="+mn-ea"/>
              </a:rPr>
              <a:t>）精选习题，做好专项训练</a:t>
            </a:r>
            <a:endParaRPr lang="zh-CN" altLang="en-US" sz="2800" b="1">
              <a:sym typeface="+mn-ea"/>
            </a:endParaRPr>
          </a:p>
        </p:txBody>
      </p:sp>
      <p:sp>
        <p:nvSpPr>
          <p:cNvPr id="5" name="文本框 4"/>
          <p:cNvSpPr txBox="1"/>
          <p:nvPr>
            <p:custDataLst>
              <p:tags r:id="rId2"/>
            </p:custDataLst>
          </p:nvPr>
        </p:nvSpPr>
        <p:spPr>
          <a:xfrm>
            <a:off x="1400810" y="1170940"/>
            <a:ext cx="4884420" cy="4831080"/>
          </a:xfrm>
          <a:prstGeom prst="rect">
            <a:avLst/>
          </a:prstGeom>
          <a:noFill/>
        </p:spPr>
        <p:txBody>
          <a:bodyPr wrap="square" rtlCol="0" anchor="t">
            <a:spAutoFit/>
          </a:bodyPr>
          <a:lstStyle/>
          <a:p>
            <a:r>
              <a:rPr lang="zh-CN" altLang="en-US" sz="2800">
                <a:solidFill>
                  <a:srgbClr val="FF0000"/>
                </a:solidFill>
                <a:latin typeface="宋体" panose="02010600030101010101" pitchFamily="2" charset="-122"/>
                <a:ea typeface="宋体" panose="02010600030101010101" pitchFamily="2" charset="-122"/>
              </a:rPr>
              <a:t>确定专项训练数量</a:t>
            </a:r>
            <a:endParaRPr lang="zh-CN" altLang="en-US" sz="2800">
              <a:solidFill>
                <a:srgbClr val="FF0000"/>
              </a:solidFill>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①</a:t>
            </a:r>
            <a:r>
              <a:rPr lang="zh-CN" altLang="en-US" sz="2800">
                <a:latin typeface="宋体" panose="02010600030101010101" pitchFamily="2" charset="-122"/>
                <a:ea typeface="宋体" panose="02010600030101010101" pitchFamily="2" charset="-122"/>
                <a:sym typeface="+mn-ea"/>
              </a:rPr>
              <a:t>图形类专项训练</a:t>
            </a:r>
            <a:endParaRPr lang="zh-CN" altLang="en-US" sz="2800">
              <a:latin typeface="宋体" panose="02010600030101010101" pitchFamily="2" charset="-122"/>
              <a:ea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rPr>
              <a:t>②表格类</a:t>
            </a:r>
            <a:r>
              <a:rPr lang="zh-CN" altLang="en-US" sz="2800">
                <a:latin typeface="宋体" panose="02010600030101010101" pitchFamily="2" charset="-122"/>
                <a:ea typeface="宋体" panose="02010600030101010101" pitchFamily="2" charset="-122"/>
                <a:sym typeface="+mn-ea"/>
              </a:rPr>
              <a:t>专项训练</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③长句规范</a:t>
            </a:r>
            <a:r>
              <a:rPr lang="zh-CN" altLang="en-US" sz="2800">
                <a:latin typeface="宋体" panose="02010600030101010101" pitchFamily="2" charset="-122"/>
                <a:ea typeface="宋体" panose="02010600030101010101" pitchFamily="2" charset="-122"/>
                <a:sym typeface="+mn-ea"/>
              </a:rPr>
              <a:t>专项训练</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④遗传标记</a:t>
            </a:r>
            <a:r>
              <a:rPr lang="zh-CN" altLang="en-US" sz="2800">
                <a:latin typeface="宋体" panose="02010600030101010101" pitchFamily="2" charset="-122"/>
                <a:ea typeface="宋体" panose="02010600030101010101" pitchFamily="2" charset="-122"/>
                <a:sym typeface="+mn-ea"/>
              </a:rPr>
              <a:t>专项训练</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⑤实验思路与步骤</a:t>
            </a:r>
            <a:r>
              <a:rPr lang="zh-CN" altLang="en-US" sz="2800">
                <a:latin typeface="宋体" panose="02010600030101010101" pitchFamily="2" charset="-122"/>
                <a:ea typeface="宋体" panose="02010600030101010101" pitchFamily="2" charset="-122"/>
                <a:sym typeface="+mn-ea"/>
              </a:rPr>
              <a:t>专项训练</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⑥社会与科研进展专项训练</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⑦农业生产实践</a:t>
            </a:r>
            <a:r>
              <a:rPr lang="zh-CN" altLang="en-US" sz="2800">
                <a:latin typeface="宋体" panose="02010600030101010101" pitchFamily="2" charset="-122"/>
                <a:ea typeface="宋体" panose="02010600030101010101" pitchFamily="2" charset="-122"/>
                <a:sym typeface="+mn-ea"/>
              </a:rPr>
              <a:t>专项训练</a:t>
            </a:r>
            <a:endParaRPr lang="zh-CN" altLang="en-US" sz="2800">
              <a:latin typeface="宋体" panose="02010600030101010101" pitchFamily="2" charset="-122"/>
              <a:ea typeface="宋体" panose="02010600030101010101" pitchFamily="2" charset="-122"/>
              <a:sym typeface="+mn-ea"/>
            </a:endParaRPr>
          </a:p>
          <a:p>
            <a:r>
              <a:rPr lang="zh-CN" altLang="en-US" sz="2800">
                <a:solidFill>
                  <a:srgbClr val="FF0000"/>
                </a:solidFill>
                <a:latin typeface="宋体" panose="02010600030101010101" pitchFamily="2" charset="-122"/>
                <a:ea typeface="宋体" panose="02010600030101010101" pitchFamily="2" charset="-122"/>
              </a:rPr>
              <a:t>精选习题来源</a:t>
            </a:r>
            <a:endParaRPr lang="zh-CN" altLang="en-US" sz="2800">
              <a:solidFill>
                <a:srgbClr val="FF0000"/>
              </a:solidFill>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名校模拟题</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高考真题</a:t>
            </a:r>
            <a:endParaRPr lang="zh-CN" altLang="en-US" sz="2800">
              <a:latin typeface="宋体" panose="02010600030101010101" pitchFamily="2" charset="-122"/>
              <a:ea typeface="宋体" panose="02010600030101010101" pitchFamily="2" charset="-122"/>
            </a:endParaRPr>
          </a:p>
        </p:txBody>
      </p:sp>
      <p:sp>
        <p:nvSpPr>
          <p:cNvPr id="6" name="文本框 5"/>
          <p:cNvSpPr txBox="1"/>
          <p:nvPr>
            <p:custDataLst>
              <p:tags r:id="rId3"/>
            </p:custDataLst>
          </p:nvPr>
        </p:nvSpPr>
        <p:spPr>
          <a:xfrm>
            <a:off x="1400810" y="5943600"/>
            <a:ext cx="9759315" cy="521970"/>
          </a:xfrm>
          <a:prstGeom prst="rect">
            <a:avLst/>
          </a:prstGeom>
          <a:noFill/>
        </p:spPr>
        <p:txBody>
          <a:bodyPr wrap="square" rtlCol="0">
            <a:spAutoFit/>
          </a:bodyPr>
          <a:lstStyle/>
          <a:p>
            <a:r>
              <a:rPr lang="zh-CN" altLang="en-US" sz="2800">
                <a:solidFill>
                  <a:srgbClr val="FF0000"/>
                </a:solidFill>
              </a:rPr>
              <a:t>重视图表题、</a:t>
            </a:r>
            <a:r>
              <a:rPr lang="zh-CN" altLang="en-US" sz="2800">
                <a:solidFill>
                  <a:srgbClr val="FF0000"/>
                </a:solidFill>
                <a:sym typeface="+mn-ea"/>
              </a:rPr>
              <a:t>尤其是</a:t>
            </a:r>
            <a:r>
              <a:rPr lang="zh-CN" altLang="en-US" sz="2800">
                <a:solidFill>
                  <a:srgbClr val="FF0000"/>
                </a:solidFill>
              </a:rPr>
              <a:t>情景复杂或一题多图的</a:t>
            </a:r>
            <a:r>
              <a:rPr lang="zh-CN" altLang="en-US" sz="2800">
                <a:solidFill>
                  <a:srgbClr val="FF0000"/>
                </a:solidFill>
                <a:sym typeface="+mn-ea"/>
              </a:rPr>
              <a:t>图表题</a:t>
            </a:r>
            <a:r>
              <a:rPr lang="zh-CN" altLang="en-US" sz="2800">
                <a:solidFill>
                  <a:srgbClr val="FF0000"/>
                </a:solidFill>
              </a:rPr>
              <a:t>专项训练</a:t>
            </a:r>
            <a:endParaRPr lang="zh-CN" altLang="en-US" sz="2800">
              <a:solidFill>
                <a:srgbClr val="FF0000"/>
              </a:solidFill>
            </a:endParaRPr>
          </a:p>
        </p:txBody>
      </p:sp>
    </p:spTree>
    <p:custDataLst>
      <p:tags r:id="rId4"/>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44812" y="526140"/>
            <a:ext cx="4050665" cy="521970"/>
          </a:xfrm>
          <a:prstGeom prst="rect">
            <a:avLst/>
          </a:prstGeom>
          <a:noFill/>
        </p:spPr>
        <p:txBody>
          <a:bodyPr wrap="square" rtlCol="0" anchor="t">
            <a:spAutoFit/>
          </a:bodyPr>
          <a:lstStyle/>
          <a:p>
            <a:r>
              <a:rPr lang="zh-CN" altLang="en-US" sz="2800" b="1">
                <a:sym typeface="+mn-ea"/>
              </a:rPr>
              <a:t>（</a:t>
            </a:r>
            <a:r>
              <a:rPr lang="en-US" altLang="zh-CN" sz="2800" b="1">
                <a:sym typeface="+mn-ea"/>
              </a:rPr>
              <a:t>3</a:t>
            </a:r>
            <a:r>
              <a:rPr lang="zh-CN" altLang="en-US" sz="2800" b="1">
                <a:sym typeface="+mn-ea"/>
              </a:rPr>
              <a:t>）提高试卷讲评效率</a:t>
            </a:r>
            <a:endParaRPr lang="zh-CN" altLang="en-US" sz="2800" b="1">
              <a:sym typeface="+mn-ea"/>
            </a:endParaRPr>
          </a:p>
        </p:txBody>
      </p:sp>
      <p:sp>
        <p:nvSpPr>
          <p:cNvPr id="3" name="文本框 2"/>
          <p:cNvSpPr txBox="1"/>
          <p:nvPr>
            <p:custDataLst>
              <p:tags r:id="rId2"/>
            </p:custDataLst>
          </p:nvPr>
        </p:nvSpPr>
        <p:spPr>
          <a:xfrm>
            <a:off x="725482" y="1103990"/>
            <a:ext cx="8509000" cy="4892675"/>
          </a:xfrm>
          <a:prstGeom prst="rect">
            <a:avLst/>
          </a:prstGeom>
          <a:noFill/>
        </p:spPr>
        <p:txBody>
          <a:bodyPr wrap="square" rtlCol="0" anchor="t">
            <a:spAutoFit/>
          </a:bodyPr>
          <a:lstStyle/>
          <a:p>
            <a:pPr algn="l" eaLnBrk="1" hangingPunct="1">
              <a:lnSpc>
                <a:spcPct val="100000"/>
              </a:lnSpc>
              <a:buFont typeface="Wingdings" panose="05000000000000000000" pitchFamily="2" charset="2"/>
              <a:buNone/>
            </a:pPr>
            <a:r>
              <a:rPr lang="zh-CN" altLang="en-US" sz="2400" b="1">
                <a:solidFill>
                  <a:srgbClr val="FF0000"/>
                </a:solidFill>
                <a:latin typeface="黑体" panose="02010609060101010101" pitchFamily="49" charset="-122"/>
                <a:ea typeface="黑体" panose="02010609060101010101" pitchFamily="49" charset="-122"/>
                <a:sym typeface="+mn-ea"/>
              </a:rPr>
              <a:t>讲评前</a:t>
            </a:r>
            <a:endParaRPr lang="zh-CN" altLang="en-US" sz="2400" b="1">
              <a:solidFill>
                <a:srgbClr val="FF0000"/>
              </a:solidFill>
              <a:latin typeface="黑体" panose="02010609060101010101" pitchFamily="49" charset="-122"/>
              <a:ea typeface="黑体" panose="02010609060101010101" pitchFamily="49" charset="-122"/>
            </a:endParaRPr>
          </a:p>
          <a:p>
            <a:pPr algn="l" eaLnBrk="1" hangingPunct="1">
              <a:lnSpc>
                <a:spcPct val="100000"/>
              </a:lnSpc>
              <a:buFont typeface="Wingdings" panose="05000000000000000000" pitchFamily="2" charset="2"/>
              <a:buNone/>
            </a:pPr>
            <a:r>
              <a:rPr lang="zh-CN" altLang="en-US" sz="2400" b="1">
                <a:latin typeface="楷体" panose="02010609060101010101" pitchFamily="49" charset="-122"/>
                <a:ea typeface="楷体" panose="02010609060101010101" pitchFamily="49" charset="-122"/>
                <a:sym typeface="+mn-ea"/>
              </a:rPr>
              <a:t>（</a:t>
            </a:r>
            <a:r>
              <a:rPr lang="en-US" altLang="zh-CN" sz="2400" b="1">
                <a:latin typeface="楷体" panose="02010609060101010101" pitchFamily="49" charset="-122"/>
                <a:ea typeface="楷体" panose="02010609060101010101" pitchFamily="49" charset="-122"/>
                <a:sym typeface="+mn-ea"/>
              </a:rPr>
              <a:t>1</a:t>
            </a:r>
            <a:r>
              <a:rPr lang="zh-CN" altLang="en-US" sz="2400" b="1">
                <a:latin typeface="楷体" panose="02010609060101010101" pitchFamily="49" charset="-122"/>
                <a:ea typeface="楷体" panose="02010609060101010101" pitchFamily="49" charset="-122"/>
                <a:sym typeface="+mn-ea"/>
              </a:rPr>
              <a:t>）仔细批阅，发现问题</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zh-CN" altLang="en-US" sz="2400" b="1">
                <a:latin typeface="楷体" panose="02010609060101010101" pitchFamily="49" charset="-122"/>
                <a:ea typeface="楷体" panose="02010609060101010101" pitchFamily="49" charset="-122"/>
                <a:sym typeface="+mn-ea"/>
              </a:rPr>
              <a:t>（</a:t>
            </a:r>
            <a:r>
              <a:rPr lang="en-US" altLang="zh-CN" sz="2400" b="1">
                <a:latin typeface="楷体" panose="02010609060101010101" pitchFamily="49" charset="-122"/>
                <a:ea typeface="楷体" panose="02010609060101010101" pitchFamily="49" charset="-122"/>
                <a:sym typeface="+mn-ea"/>
              </a:rPr>
              <a:t>2</a:t>
            </a:r>
            <a:r>
              <a:rPr lang="zh-CN" altLang="en-US" sz="2400" b="1">
                <a:latin typeface="楷体" panose="02010609060101010101" pitchFamily="49" charset="-122"/>
                <a:ea typeface="楷体" panose="02010609060101010101" pitchFamily="49" charset="-122"/>
                <a:sym typeface="+mn-ea"/>
              </a:rPr>
              <a:t>）科学统计（全体</a:t>
            </a:r>
            <a:r>
              <a:rPr lang="en-US" altLang="zh-CN" sz="2400" b="1">
                <a:latin typeface="楷体" panose="02010609060101010101" pitchFamily="49" charset="-122"/>
                <a:ea typeface="楷体" panose="02010609060101010101" pitchFamily="49" charset="-122"/>
                <a:sym typeface="+mn-ea"/>
              </a:rPr>
              <a:t>-</a:t>
            </a:r>
            <a:r>
              <a:rPr lang="zh-CN" altLang="en-US" sz="2400" b="1">
                <a:latin typeface="楷体" panose="02010609060101010101" pitchFamily="49" charset="-122"/>
                <a:ea typeface="楷体" panose="02010609060101010101" pitchFamily="49" charset="-122"/>
                <a:sym typeface="+mn-ea"/>
              </a:rPr>
              <a:t>个体；题目</a:t>
            </a:r>
            <a:r>
              <a:rPr lang="en-US" altLang="zh-CN" sz="2400" b="1">
                <a:latin typeface="楷体" panose="02010609060101010101" pitchFamily="49" charset="-122"/>
                <a:ea typeface="楷体" panose="02010609060101010101" pitchFamily="49" charset="-122"/>
                <a:sym typeface="+mn-ea"/>
              </a:rPr>
              <a:t>-</a:t>
            </a:r>
            <a:r>
              <a:rPr lang="zh-CN" altLang="en-US" sz="2400" b="1">
                <a:latin typeface="楷体" panose="02010609060101010101" pitchFamily="49" charset="-122"/>
                <a:ea typeface="楷体" panose="02010609060101010101" pitchFamily="49" charset="-122"/>
                <a:sym typeface="+mn-ea"/>
              </a:rPr>
              <a:t>选项），确定讲评重点</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zh-CN" altLang="en-US" sz="2400" b="1">
                <a:latin typeface="楷体" panose="02010609060101010101" pitchFamily="49" charset="-122"/>
                <a:ea typeface="楷体" panose="02010609060101010101" pitchFamily="49" charset="-122"/>
                <a:sym typeface="+mn-ea"/>
              </a:rPr>
              <a:t>（</a:t>
            </a:r>
            <a:r>
              <a:rPr lang="en-US" altLang="zh-CN" sz="2400" b="1">
                <a:latin typeface="楷体" panose="02010609060101010101" pitchFamily="49" charset="-122"/>
                <a:ea typeface="楷体" panose="02010609060101010101" pitchFamily="49" charset="-122"/>
                <a:sym typeface="+mn-ea"/>
              </a:rPr>
              <a:t>3</a:t>
            </a:r>
            <a:r>
              <a:rPr lang="zh-CN" altLang="en-US" sz="2400" b="1">
                <a:latin typeface="楷体" panose="02010609060101010101" pitchFamily="49" charset="-122"/>
                <a:ea typeface="楷体" panose="02010609060101010101" pitchFamily="49" charset="-122"/>
                <a:sym typeface="+mn-ea"/>
              </a:rPr>
              <a:t>）针对共性问题，设计变式训练．</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zh-CN" altLang="en-US" sz="2400" b="1">
                <a:latin typeface="楷体" panose="02010609060101010101" pitchFamily="49" charset="-122"/>
                <a:ea typeface="楷体" panose="02010609060101010101" pitchFamily="49" charset="-122"/>
                <a:sym typeface="+mn-ea"/>
              </a:rPr>
              <a:t>（</a:t>
            </a:r>
            <a:r>
              <a:rPr lang="en-US" altLang="zh-CN" sz="2400" b="1">
                <a:latin typeface="楷体" panose="02010609060101010101" pitchFamily="49" charset="-122"/>
                <a:ea typeface="楷体" panose="02010609060101010101" pitchFamily="49" charset="-122"/>
                <a:sym typeface="+mn-ea"/>
              </a:rPr>
              <a:t>4</a:t>
            </a:r>
            <a:r>
              <a:rPr lang="zh-CN" altLang="en-US" sz="2400" b="1">
                <a:latin typeface="楷体" panose="02010609060101010101" pitchFamily="49" charset="-122"/>
                <a:ea typeface="楷体" panose="02010609060101010101" pitchFamily="49" charset="-122"/>
                <a:sym typeface="+mn-ea"/>
              </a:rPr>
              <a:t>）提前发卷，二次思考，订正错题，分析错因</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ClrTx/>
              <a:buSzTx/>
              <a:buFont typeface="Wingdings" panose="05000000000000000000" pitchFamily="2" charset="2"/>
              <a:buNone/>
            </a:pPr>
            <a:r>
              <a:rPr lang="zh-CN" altLang="en-US" sz="2400" b="1">
                <a:solidFill>
                  <a:srgbClr val="FF0000"/>
                </a:solidFill>
                <a:latin typeface="黑体" panose="02010609060101010101" pitchFamily="49" charset="-122"/>
                <a:ea typeface="黑体" panose="02010609060101010101" pitchFamily="49" charset="-122"/>
                <a:sym typeface="+mn-ea"/>
              </a:rPr>
              <a:t>讲评时</a:t>
            </a:r>
            <a:endParaRPr lang="zh-CN" altLang="en-US" sz="2400" b="1">
              <a:solidFill>
                <a:srgbClr val="FF0000"/>
              </a:solidFill>
              <a:latin typeface="黑体" panose="02010609060101010101" pitchFamily="49" charset="-122"/>
              <a:ea typeface="黑体" panose="02010609060101010101" pitchFamily="49" charset="-122"/>
            </a:endParaRPr>
          </a:p>
          <a:p>
            <a:pPr algn="l" eaLnBrk="1" hangingPunct="1">
              <a:lnSpc>
                <a:spcPct val="100000"/>
              </a:lnSpc>
              <a:buFont typeface="Wingdings" panose="05000000000000000000" pitchFamily="2" charset="2"/>
              <a:buNone/>
            </a:pPr>
            <a:r>
              <a:rPr lang="en-US" altLang="zh-CN" sz="2400" b="1">
                <a:latin typeface="楷体" panose="02010609060101010101" pitchFamily="49" charset="-122"/>
                <a:ea typeface="楷体" panose="02010609060101010101" pitchFamily="49" charset="-122"/>
                <a:sym typeface="+mn-ea"/>
              </a:rPr>
              <a:t> (1)</a:t>
            </a:r>
            <a:r>
              <a:rPr lang="zh-CN" altLang="en-US" sz="2400" b="1">
                <a:latin typeface="楷体" panose="02010609060101010101" pitchFamily="49" charset="-122"/>
                <a:ea typeface="楷体" panose="02010609060101010101" pitchFamily="49" charset="-122"/>
                <a:sym typeface="+mn-ea"/>
              </a:rPr>
              <a:t>详略得当，重点突出</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en-US" altLang="zh-CN" sz="2400" b="1">
                <a:latin typeface="楷体" panose="02010609060101010101" pitchFamily="49" charset="-122"/>
                <a:ea typeface="楷体" panose="02010609060101010101" pitchFamily="49" charset="-122"/>
                <a:sym typeface="+mn-ea"/>
              </a:rPr>
              <a:t> (2)</a:t>
            </a:r>
            <a:r>
              <a:rPr lang="zh-CN" altLang="en-US" sz="2400" b="1">
                <a:latin typeface="楷体" panose="02010609060101010101" pitchFamily="49" charset="-122"/>
                <a:ea typeface="楷体" panose="02010609060101010101" pitchFamily="49" charset="-122"/>
                <a:sym typeface="+mn-ea"/>
              </a:rPr>
              <a:t>针对问题，夯实基础，训练方法</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en-US" altLang="zh-CN" sz="2400" b="1">
                <a:latin typeface="楷体" panose="02010609060101010101" pitchFamily="49" charset="-122"/>
                <a:ea typeface="楷体" panose="02010609060101010101" pitchFamily="49" charset="-122"/>
                <a:sym typeface="+mn-ea"/>
              </a:rPr>
              <a:t> (3)</a:t>
            </a:r>
            <a:r>
              <a:rPr lang="zh-CN" altLang="en-US" sz="2400" b="1">
                <a:latin typeface="楷体" panose="02010609060101010101" pitchFamily="49" charset="-122"/>
                <a:ea typeface="楷体" panose="02010609060101010101" pitchFamily="49" charset="-122"/>
                <a:sym typeface="+mn-ea"/>
              </a:rPr>
              <a:t>学生主体，教师点拨</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en-US" altLang="zh-CN" sz="2400" b="1">
                <a:latin typeface="楷体" panose="02010609060101010101" pitchFamily="49" charset="-122"/>
                <a:ea typeface="楷体" panose="02010609060101010101" pitchFamily="49" charset="-122"/>
                <a:sym typeface="+mn-ea"/>
              </a:rPr>
              <a:t> </a:t>
            </a:r>
            <a:r>
              <a:rPr lang="zh-CN" altLang="en-US" sz="2400" b="1">
                <a:solidFill>
                  <a:srgbClr val="FF0000"/>
                </a:solidFill>
                <a:latin typeface="黑体" panose="02010609060101010101" pitchFamily="49" charset="-122"/>
                <a:ea typeface="黑体" panose="02010609060101010101" pitchFamily="49" charset="-122"/>
                <a:sym typeface="+mn-ea"/>
              </a:rPr>
              <a:t>讲评后</a:t>
            </a:r>
            <a:endParaRPr lang="zh-CN" altLang="en-US" sz="2400" b="1">
              <a:solidFill>
                <a:srgbClr val="FF0000"/>
              </a:solidFill>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zh-CN" altLang="en-US" sz="2400" b="1">
                <a:latin typeface="楷体" panose="02010609060101010101" pitchFamily="49" charset="-122"/>
                <a:ea typeface="楷体" panose="02010609060101010101" pitchFamily="49" charset="-122"/>
                <a:sym typeface="+mn-ea"/>
              </a:rPr>
              <a:t> </a:t>
            </a:r>
            <a:r>
              <a:rPr lang="en-US" altLang="zh-CN" sz="2400" b="1">
                <a:latin typeface="楷体" panose="02010609060101010101" pitchFamily="49" charset="-122"/>
                <a:ea typeface="楷体" panose="02010609060101010101" pitchFamily="49" charset="-122"/>
                <a:sym typeface="+mn-ea"/>
              </a:rPr>
              <a:t>(1)</a:t>
            </a:r>
            <a:r>
              <a:rPr lang="zh-CN" altLang="en-US" sz="2400" b="1">
                <a:latin typeface="楷体" panose="02010609060101010101" pitchFamily="49" charset="-122"/>
                <a:ea typeface="楷体" panose="02010609060101010101" pitchFamily="49" charset="-122"/>
                <a:sym typeface="+mn-ea"/>
              </a:rPr>
              <a:t>总结得失，做好标注</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en-US" altLang="zh-CN" sz="2400" b="1">
                <a:latin typeface="楷体" panose="02010609060101010101" pitchFamily="49" charset="-122"/>
                <a:ea typeface="楷体" panose="02010609060101010101" pitchFamily="49" charset="-122"/>
                <a:sym typeface="+mn-ea"/>
              </a:rPr>
              <a:t> (2)</a:t>
            </a:r>
            <a:r>
              <a:rPr lang="zh-CN" altLang="en-US" sz="2400" b="1">
                <a:latin typeface="楷体" panose="02010609060101010101" pitchFamily="49" charset="-122"/>
                <a:ea typeface="楷体" panose="02010609060101010101" pitchFamily="49" charset="-122"/>
                <a:sym typeface="+mn-ea"/>
              </a:rPr>
              <a:t>变式训练，触类旁通</a:t>
            </a:r>
            <a:endParaRPr lang="zh-CN" altLang="en-US" sz="2400" b="1">
              <a:latin typeface="楷体" panose="02010609060101010101" pitchFamily="49" charset="-122"/>
              <a:ea typeface="楷体" panose="02010609060101010101" pitchFamily="49" charset="-122"/>
            </a:endParaRPr>
          </a:p>
          <a:p>
            <a:pPr algn="l" eaLnBrk="1" hangingPunct="1">
              <a:lnSpc>
                <a:spcPct val="100000"/>
              </a:lnSpc>
              <a:buFont typeface="Wingdings" panose="05000000000000000000" pitchFamily="2" charset="2"/>
              <a:buNone/>
            </a:pPr>
            <a:r>
              <a:rPr lang="en-US" altLang="zh-CN" sz="2400" b="1">
                <a:latin typeface="楷体" panose="02010609060101010101" pitchFamily="49" charset="-122"/>
                <a:ea typeface="楷体" panose="02010609060101010101" pitchFamily="49" charset="-122"/>
                <a:sym typeface="+mn-ea"/>
              </a:rPr>
              <a:t> (2)</a:t>
            </a:r>
            <a:r>
              <a:rPr lang="zh-CN" altLang="en-US" sz="2400" b="1">
                <a:latin typeface="楷体" panose="02010609060101010101" pitchFamily="49" charset="-122"/>
                <a:ea typeface="楷体" panose="02010609060101010101" pitchFamily="49" charset="-122"/>
                <a:sym typeface="+mn-ea"/>
              </a:rPr>
              <a:t>保存资料，适时复习（保存试卷 </a:t>
            </a:r>
            <a:r>
              <a:rPr lang="en-US" altLang="zh-CN" sz="2400" b="1">
                <a:latin typeface="楷体" panose="02010609060101010101" pitchFamily="49" charset="-122"/>
                <a:ea typeface="楷体" panose="02010609060101010101" pitchFamily="49" charset="-122"/>
                <a:sym typeface="+mn-ea"/>
              </a:rPr>
              <a:t>&gt;</a:t>
            </a:r>
            <a:endParaRPr lang="en-US" altLang="zh-CN" sz="2400" b="1">
              <a:latin typeface="楷体" panose="02010609060101010101" pitchFamily="49" charset="-122"/>
              <a:ea typeface="楷体" panose="02010609060101010101" pitchFamily="49" charset="-122"/>
              <a:sym typeface="+mn-ea"/>
            </a:endParaRPr>
          </a:p>
        </p:txBody>
      </p:sp>
      <p:sp>
        <p:nvSpPr>
          <p:cNvPr id="4" name="矩形 3"/>
          <p:cNvSpPr/>
          <p:nvPr>
            <p:custDataLst>
              <p:tags r:id="rId3"/>
            </p:custDataLst>
          </p:nvPr>
        </p:nvSpPr>
        <p:spPr>
          <a:xfrm>
            <a:off x="0" y="5934670"/>
            <a:ext cx="11900848" cy="829945"/>
          </a:xfrm>
          <a:prstGeom prst="rect">
            <a:avLst/>
          </a:prstGeom>
        </p:spPr>
        <p:txBody>
          <a:bodyPr wrap="square">
            <a:spAutoFit/>
          </a:bodyPr>
          <a:lstStyle/>
          <a:p>
            <a:r>
              <a:rPr lang="en-US" altLang="zh-CN" sz="2400" b="1">
                <a:solidFill>
                  <a:srgbClr val="FF0000"/>
                </a:solidFill>
                <a:latin typeface="Arial" panose="020B0604020202020204" pitchFamily="34" charset="0"/>
                <a:ea typeface="宋体" panose="02010600030101010101" pitchFamily="2" charset="-122"/>
              </a:rPr>
              <a:t>       “</a:t>
            </a:r>
            <a:r>
              <a:rPr lang="zh-CN" altLang="en-US" sz="2400" b="1">
                <a:solidFill>
                  <a:srgbClr val="FF0000"/>
                </a:solidFill>
                <a:latin typeface="Arial" panose="020B0604020202020204" pitchFamily="34" charset="0"/>
                <a:ea typeface="宋体" panose="02010600030101010101" pitchFamily="2" charset="-122"/>
              </a:rPr>
              <a:t>教师要回想自己作为考生在解题过程中所采取的真实可用的思路、步骤、方法，并在讲评时展示给学生。</a:t>
            </a:r>
            <a:r>
              <a:rPr lang="en-US" altLang="zh-CN" sz="2400" b="1">
                <a:solidFill>
                  <a:srgbClr val="FF0000"/>
                </a:solidFill>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这是试题讲评的核心策略。</a:t>
            </a:r>
            <a:endParaRPr lang="zh-CN" altLang="en-US" sz="2400"/>
          </a:p>
        </p:txBody>
      </p:sp>
    </p:spTree>
    <p:custDataLst>
      <p:tags r:id="rId4"/>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custDataLst>
              <p:tags r:id="rId1"/>
            </p:custDataLst>
          </p:nvPr>
        </p:nvGrpSpPr>
        <p:grpSpPr>
          <a:xfrm>
            <a:off x="534538" y="191067"/>
            <a:ext cx="11284424" cy="6257499"/>
            <a:chOff x="439003" y="0"/>
            <a:chExt cx="11258237" cy="6754561"/>
          </a:xfrm>
        </p:grpSpPr>
        <p:sp>
          <p:nvSpPr>
            <p:cNvPr id="4" name="文本框 3"/>
            <p:cNvSpPr txBox="1"/>
            <p:nvPr>
              <p:custDataLst>
                <p:tags r:id="rId2"/>
              </p:custDataLst>
            </p:nvPr>
          </p:nvSpPr>
          <p:spPr>
            <a:xfrm>
              <a:off x="439003" y="2868304"/>
              <a:ext cx="1413209" cy="1323439"/>
            </a:xfrm>
            <a:prstGeom prst="rect">
              <a:avLst/>
            </a:prstGeom>
            <a:noFill/>
          </p:spPr>
          <p:txBody>
            <a:bodyPr wrap="square" rtlCol="0">
              <a:spAutoFit/>
            </a:bodyPr>
            <a:lstStyle/>
            <a:p>
              <a:r>
                <a:rPr lang="zh-CN" altLang="en-US" sz="4000" b="1">
                  <a:solidFill>
                    <a:srgbClr val="FF0000"/>
                  </a:solidFill>
                </a:rPr>
                <a:t>试题</a:t>
              </a:r>
              <a:endParaRPr lang="en-US" altLang="zh-CN" sz="4000" b="1">
                <a:solidFill>
                  <a:srgbClr val="FF0000"/>
                </a:solidFill>
              </a:endParaRPr>
            </a:p>
            <a:p>
              <a:r>
                <a:rPr lang="zh-CN" altLang="en-US" sz="4000" b="1">
                  <a:solidFill>
                    <a:srgbClr val="FF0000"/>
                  </a:solidFill>
                </a:rPr>
                <a:t>讲评</a:t>
              </a:r>
              <a:endParaRPr lang="zh-CN" altLang="en-US" sz="4000" b="1">
                <a:solidFill>
                  <a:srgbClr val="FF0000"/>
                </a:solidFill>
              </a:endParaRPr>
            </a:p>
          </p:txBody>
        </p:sp>
        <p:grpSp>
          <p:nvGrpSpPr>
            <p:cNvPr id="10" name="组合 9"/>
            <p:cNvGrpSpPr/>
            <p:nvPr>
              <p:custDataLst>
                <p:tags r:id="rId3"/>
              </p:custDataLst>
            </p:nvPr>
          </p:nvGrpSpPr>
          <p:grpSpPr>
            <a:xfrm>
              <a:off x="2074488" y="571913"/>
              <a:ext cx="1282890" cy="1745899"/>
              <a:chOff x="1902043" y="547135"/>
              <a:chExt cx="1282890" cy="1745899"/>
            </a:xfrm>
          </p:grpSpPr>
          <p:sp>
            <p:nvSpPr>
              <p:cNvPr id="6" name="矩形 5"/>
              <p:cNvSpPr/>
              <p:nvPr>
                <p:custDataLst>
                  <p:tags r:id="rId4"/>
                </p:custDataLst>
              </p:nvPr>
            </p:nvSpPr>
            <p:spPr>
              <a:xfrm>
                <a:off x="1902043" y="547135"/>
                <a:ext cx="1282890" cy="1745899"/>
              </a:xfrm>
              <a:prstGeom prst="rect">
                <a:avLst/>
              </a:prstGeom>
              <a:noFill/>
              <a:ln w="666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5"/>
                </p:custDataLst>
              </p:nvPr>
            </p:nvSpPr>
            <p:spPr>
              <a:xfrm>
                <a:off x="1902043" y="727586"/>
                <a:ext cx="1282890" cy="1384995"/>
              </a:xfrm>
              <a:prstGeom prst="rect">
                <a:avLst/>
              </a:prstGeom>
              <a:noFill/>
            </p:spPr>
            <p:txBody>
              <a:bodyPr wrap="square" rtlCol="0">
                <a:spAutoFit/>
              </a:bodyPr>
              <a:lstStyle/>
              <a:p>
                <a:r>
                  <a:rPr lang="zh-CN" altLang="en-US" sz="2800" b="1"/>
                  <a:t>站在命题视角看试题</a:t>
                </a:r>
                <a:endParaRPr lang="zh-CN" altLang="en-US" sz="2800" b="1"/>
              </a:p>
            </p:txBody>
          </p:sp>
        </p:grpSp>
        <p:grpSp>
          <p:nvGrpSpPr>
            <p:cNvPr id="11" name="组合 10"/>
            <p:cNvGrpSpPr/>
            <p:nvPr>
              <p:custDataLst>
                <p:tags r:id="rId6"/>
              </p:custDataLst>
            </p:nvPr>
          </p:nvGrpSpPr>
          <p:grpSpPr>
            <a:xfrm>
              <a:off x="2106173" y="4791369"/>
              <a:ext cx="1282890" cy="1745899"/>
              <a:chOff x="2082578" y="4582218"/>
              <a:chExt cx="1282890" cy="1745899"/>
            </a:xfrm>
          </p:grpSpPr>
          <p:sp>
            <p:nvSpPr>
              <p:cNvPr id="8" name="矩形 7"/>
              <p:cNvSpPr/>
              <p:nvPr>
                <p:custDataLst>
                  <p:tags r:id="rId7"/>
                </p:custDataLst>
              </p:nvPr>
            </p:nvSpPr>
            <p:spPr>
              <a:xfrm>
                <a:off x="2082578" y="4582218"/>
                <a:ext cx="1282890" cy="1745899"/>
              </a:xfrm>
              <a:prstGeom prst="rect">
                <a:avLst/>
              </a:prstGeom>
              <a:noFill/>
              <a:ln w="666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8"/>
                </p:custDataLst>
              </p:nvPr>
            </p:nvSpPr>
            <p:spPr>
              <a:xfrm>
                <a:off x="2082578" y="4762671"/>
                <a:ext cx="1282890" cy="1384995"/>
              </a:xfrm>
              <a:prstGeom prst="rect">
                <a:avLst/>
              </a:prstGeom>
              <a:noFill/>
            </p:spPr>
            <p:txBody>
              <a:bodyPr wrap="square" rtlCol="0">
                <a:spAutoFit/>
              </a:bodyPr>
              <a:lstStyle/>
              <a:p>
                <a:r>
                  <a:rPr lang="zh-CN" altLang="en-US" sz="2800" b="1"/>
                  <a:t>站在学生视角看答题</a:t>
                </a:r>
                <a:endParaRPr lang="zh-CN" altLang="en-US" sz="2800" b="1"/>
              </a:p>
            </p:txBody>
          </p:sp>
        </p:grpSp>
        <p:sp>
          <p:nvSpPr>
            <p:cNvPr id="12" name="右箭头 11"/>
            <p:cNvSpPr/>
            <p:nvPr>
              <p:custDataLst>
                <p:tags r:id="rId9"/>
              </p:custDataLst>
            </p:nvPr>
          </p:nvSpPr>
          <p:spPr>
            <a:xfrm>
              <a:off x="3629996" y="1417676"/>
              <a:ext cx="1153551" cy="3243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10"/>
              </p:custDataLst>
            </p:nvPr>
          </p:nvSpPr>
          <p:spPr>
            <a:xfrm>
              <a:off x="3755365" y="888620"/>
              <a:ext cx="902811" cy="523220"/>
            </a:xfrm>
            <a:prstGeom prst="rect">
              <a:avLst/>
            </a:prstGeom>
            <a:noFill/>
          </p:spPr>
          <p:txBody>
            <a:bodyPr wrap="none" rtlCol="0">
              <a:spAutoFit/>
            </a:bodyPr>
            <a:lstStyle/>
            <a:p>
              <a:r>
                <a:rPr lang="zh-CN" altLang="en-US" sz="2800" b="1"/>
                <a:t>明确</a:t>
              </a:r>
              <a:endParaRPr lang="zh-CN" altLang="en-US" sz="2800" b="1"/>
            </a:p>
          </p:txBody>
        </p:sp>
        <p:sp>
          <p:nvSpPr>
            <p:cNvPr id="14" name="矩形 13"/>
            <p:cNvSpPr/>
            <p:nvPr>
              <p:custDataLst>
                <p:tags r:id="rId11"/>
              </p:custDataLst>
            </p:nvPr>
          </p:nvSpPr>
          <p:spPr>
            <a:xfrm>
              <a:off x="439003" y="2868304"/>
              <a:ext cx="1282890" cy="1446663"/>
            </a:xfrm>
            <a:prstGeom prst="rect">
              <a:avLst/>
            </a:prstGeom>
            <a:noFill/>
            <a:ln w="666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custDataLst>
                <p:tags r:id="rId12"/>
              </p:custDataLst>
            </p:nvPr>
          </p:nvGrpSpPr>
          <p:grpSpPr>
            <a:xfrm>
              <a:off x="4984881" y="541221"/>
              <a:ext cx="1057175" cy="1745899"/>
              <a:chOff x="5383413" y="615045"/>
              <a:chExt cx="1057175" cy="1745899"/>
            </a:xfrm>
          </p:grpSpPr>
          <p:sp>
            <p:nvSpPr>
              <p:cNvPr id="15" name="矩形 14"/>
              <p:cNvSpPr/>
              <p:nvPr>
                <p:custDataLst>
                  <p:tags r:id="rId13"/>
                </p:custDataLst>
              </p:nvPr>
            </p:nvSpPr>
            <p:spPr>
              <a:xfrm>
                <a:off x="5383413" y="615045"/>
                <a:ext cx="944633" cy="1745899"/>
              </a:xfrm>
              <a:prstGeom prst="rect">
                <a:avLst/>
              </a:prstGeom>
              <a:noFill/>
              <a:ln w="666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14"/>
                </p:custDataLst>
              </p:nvPr>
            </p:nvSpPr>
            <p:spPr>
              <a:xfrm>
                <a:off x="5383414" y="735292"/>
                <a:ext cx="1057174" cy="1384995"/>
              </a:xfrm>
              <a:prstGeom prst="rect">
                <a:avLst/>
              </a:prstGeom>
              <a:noFill/>
            </p:spPr>
            <p:txBody>
              <a:bodyPr wrap="square" rtlCol="0">
                <a:spAutoFit/>
              </a:bodyPr>
              <a:lstStyle/>
              <a:p>
                <a:r>
                  <a:rPr lang="zh-CN" altLang="en-US" sz="2800" b="1"/>
                  <a:t>试题价值功能</a:t>
                </a:r>
                <a:endParaRPr lang="zh-CN" altLang="en-US" sz="2800" b="1"/>
              </a:p>
            </p:txBody>
          </p:sp>
        </p:grpSp>
        <p:sp>
          <p:nvSpPr>
            <p:cNvPr id="17" name="右箭头 16"/>
            <p:cNvSpPr/>
            <p:nvPr>
              <p:custDataLst>
                <p:tags r:id="rId15"/>
              </p:custDataLst>
            </p:nvPr>
          </p:nvSpPr>
          <p:spPr>
            <a:xfrm>
              <a:off x="3539826" y="5651123"/>
              <a:ext cx="1153551" cy="296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16"/>
              </p:custDataLst>
            </p:nvPr>
          </p:nvSpPr>
          <p:spPr>
            <a:xfrm>
              <a:off x="3666131" y="5174705"/>
              <a:ext cx="902811" cy="523220"/>
            </a:xfrm>
            <a:prstGeom prst="rect">
              <a:avLst/>
            </a:prstGeom>
            <a:noFill/>
          </p:spPr>
          <p:txBody>
            <a:bodyPr wrap="none" rtlCol="0">
              <a:spAutoFit/>
            </a:bodyPr>
            <a:lstStyle/>
            <a:p>
              <a:r>
                <a:rPr lang="zh-CN" altLang="en-US" sz="2800" b="1"/>
                <a:t>明确</a:t>
              </a:r>
              <a:endParaRPr lang="zh-CN" altLang="en-US" sz="2800" b="1"/>
            </a:p>
          </p:txBody>
        </p:sp>
        <p:grpSp>
          <p:nvGrpSpPr>
            <p:cNvPr id="21" name="组合 20"/>
            <p:cNvGrpSpPr/>
            <p:nvPr>
              <p:custDataLst>
                <p:tags r:id="rId17"/>
              </p:custDataLst>
            </p:nvPr>
          </p:nvGrpSpPr>
          <p:grpSpPr>
            <a:xfrm>
              <a:off x="5018110" y="5028164"/>
              <a:ext cx="1131087" cy="1446663"/>
              <a:chOff x="5309501" y="5213234"/>
              <a:chExt cx="1131087" cy="1446663"/>
            </a:xfrm>
          </p:grpSpPr>
          <p:sp>
            <p:nvSpPr>
              <p:cNvPr id="5" name="矩形 4"/>
              <p:cNvSpPr/>
              <p:nvPr>
                <p:custDataLst>
                  <p:tags r:id="rId18"/>
                </p:custDataLst>
              </p:nvPr>
            </p:nvSpPr>
            <p:spPr>
              <a:xfrm>
                <a:off x="5309501" y="5213234"/>
                <a:ext cx="1056318" cy="1446663"/>
              </a:xfrm>
              <a:prstGeom prst="rect">
                <a:avLst/>
              </a:prstGeom>
              <a:noFill/>
              <a:ln w="666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19"/>
                </p:custDataLst>
              </p:nvPr>
            </p:nvSpPr>
            <p:spPr>
              <a:xfrm>
                <a:off x="5434872" y="5459511"/>
                <a:ext cx="1005716" cy="954107"/>
              </a:xfrm>
              <a:prstGeom prst="rect">
                <a:avLst/>
              </a:prstGeom>
              <a:noFill/>
            </p:spPr>
            <p:txBody>
              <a:bodyPr wrap="square" rtlCol="0">
                <a:spAutoFit/>
              </a:bodyPr>
              <a:lstStyle/>
              <a:p>
                <a:r>
                  <a:rPr lang="zh-CN" altLang="en-US" sz="2800" b="1"/>
                  <a:t>学生答题</a:t>
                </a:r>
                <a:endParaRPr lang="zh-CN" altLang="en-US" sz="2800" b="1"/>
              </a:p>
            </p:txBody>
          </p:sp>
        </p:grpSp>
        <p:sp>
          <p:nvSpPr>
            <p:cNvPr id="22" name="右箭头 21"/>
            <p:cNvSpPr/>
            <p:nvPr>
              <p:custDataLst>
                <p:tags r:id="rId20"/>
              </p:custDataLst>
            </p:nvPr>
          </p:nvSpPr>
          <p:spPr>
            <a:xfrm>
              <a:off x="6088238" y="1411840"/>
              <a:ext cx="1153551" cy="296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custDataLst>
                <p:tags r:id="rId21"/>
              </p:custDataLst>
            </p:nvPr>
          </p:nvGrpSpPr>
          <p:grpSpPr>
            <a:xfrm>
              <a:off x="7476763" y="4547685"/>
              <a:ext cx="1759502" cy="2206876"/>
              <a:chOff x="8126521" y="4575137"/>
              <a:chExt cx="1759502" cy="2206876"/>
            </a:xfrm>
          </p:grpSpPr>
          <p:grpSp>
            <p:nvGrpSpPr>
              <p:cNvPr id="26" name="组合 25"/>
              <p:cNvGrpSpPr/>
              <p:nvPr>
                <p:custDataLst>
                  <p:tags r:id="rId22"/>
                </p:custDataLst>
              </p:nvPr>
            </p:nvGrpSpPr>
            <p:grpSpPr>
              <a:xfrm>
                <a:off x="8172703" y="6240792"/>
                <a:ext cx="1713320" cy="541221"/>
                <a:chOff x="8080338" y="686270"/>
                <a:chExt cx="1713320" cy="541221"/>
              </a:xfrm>
            </p:grpSpPr>
            <p:sp>
              <p:nvSpPr>
                <p:cNvPr id="23" name="文本框 22"/>
                <p:cNvSpPr txBox="1"/>
                <p:nvPr>
                  <p:custDataLst>
                    <p:tags r:id="rId23"/>
                  </p:custDataLst>
                </p:nvPr>
              </p:nvSpPr>
              <p:spPr>
                <a:xfrm>
                  <a:off x="8126520" y="704271"/>
                  <a:ext cx="1620957" cy="523220"/>
                </a:xfrm>
                <a:prstGeom prst="rect">
                  <a:avLst/>
                </a:prstGeom>
                <a:noFill/>
              </p:spPr>
              <p:txBody>
                <a:bodyPr wrap="none" rtlCol="0">
                  <a:spAutoFit/>
                </a:bodyPr>
                <a:lstStyle/>
                <a:p>
                  <a:r>
                    <a:rPr lang="zh-CN" altLang="en-US" sz="2800" b="1"/>
                    <a:t>错因归类</a:t>
                  </a:r>
                  <a:endParaRPr lang="zh-CN" altLang="en-US" sz="2800" b="1"/>
                </a:p>
              </p:txBody>
            </p:sp>
            <p:sp>
              <p:nvSpPr>
                <p:cNvPr id="25" name="矩形 24"/>
                <p:cNvSpPr/>
                <p:nvPr>
                  <p:custDataLst>
                    <p:tags r:id="rId24"/>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custDataLst>
                  <p:tags r:id="rId25"/>
                </p:custDataLst>
              </p:nvPr>
            </p:nvGrpSpPr>
            <p:grpSpPr>
              <a:xfrm>
                <a:off x="8126521" y="4575137"/>
                <a:ext cx="1713320" cy="541221"/>
                <a:chOff x="8080338" y="686270"/>
                <a:chExt cx="1713320" cy="541221"/>
              </a:xfrm>
            </p:grpSpPr>
            <p:sp>
              <p:nvSpPr>
                <p:cNvPr id="40" name="文本框 39"/>
                <p:cNvSpPr txBox="1"/>
                <p:nvPr>
                  <p:custDataLst>
                    <p:tags r:id="rId26"/>
                  </p:custDataLst>
                </p:nvPr>
              </p:nvSpPr>
              <p:spPr>
                <a:xfrm>
                  <a:off x="8126520" y="704271"/>
                  <a:ext cx="1620957" cy="523220"/>
                </a:xfrm>
                <a:prstGeom prst="rect">
                  <a:avLst/>
                </a:prstGeom>
                <a:noFill/>
              </p:spPr>
              <p:txBody>
                <a:bodyPr wrap="none" rtlCol="0">
                  <a:spAutoFit/>
                </a:bodyPr>
                <a:lstStyle/>
                <a:p>
                  <a:r>
                    <a:rPr lang="zh-CN" altLang="en-US" sz="2800" b="1"/>
                    <a:t>错在哪里</a:t>
                  </a:r>
                  <a:endParaRPr lang="zh-CN" altLang="en-US" sz="2800" b="1"/>
                </a:p>
              </p:txBody>
            </p:sp>
            <p:sp>
              <p:nvSpPr>
                <p:cNvPr id="41" name="矩形 40"/>
                <p:cNvSpPr/>
                <p:nvPr>
                  <p:custDataLst>
                    <p:tags r:id="rId27"/>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custDataLst>
                  <p:tags r:id="rId28"/>
                </p:custDataLst>
              </p:nvPr>
            </p:nvGrpSpPr>
            <p:grpSpPr>
              <a:xfrm>
                <a:off x="8126521" y="5423707"/>
                <a:ext cx="1713320" cy="541221"/>
                <a:chOff x="8080338" y="686270"/>
                <a:chExt cx="1713320" cy="541221"/>
              </a:xfrm>
            </p:grpSpPr>
            <p:sp>
              <p:nvSpPr>
                <p:cNvPr id="43" name="文本框 42"/>
                <p:cNvSpPr txBox="1"/>
                <p:nvPr>
                  <p:custDataLst>
                    <p:tags r:id="rId29"/>
                  </p:custDataLst>
                </p:nvPr>
              </p:nvSpPr>
              <p:spPr>
                <a:xfrm>
                  <a:off x="8126520" y="704271"/>
                  <a:ext cx="1620957" cy="523220"/>
                </a:xfrm>
                <a:prstGeom prst="rect">
                  <a:avLst/>
                </a:prstGeom>
                <a:noFill/>
              </p:spPr>
              <p:txBody>
                <a:bodyPr wrap="none" rtlCol="0">
                  <a:spAutoFit/>
                </a:bodyPr>
                <a:lstStyle/>
                <a:p>
                  <a:r>
                    <a:rPr lang="zh-CN" altLang="en-US" sz="2800" b="1"/>
                    <a:t>怎么错误</a:t>
                  </a:r>
                  <a:endParaRPr lang="zh-CN" altLang="en-US" sz="2800" b="1"/>
                </a:p>
              </p:txBody>
            </p:sp>
            <p:sp>
              <p:nvSpPr>
                <p:cNvPr id="44" name="矩形 43"/>
                <p:cNvSpPr/>
                <p:nvPr>
                  <p:custDataLst>
                    <p:tags r:id="rId30"/>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9" name="组合 48"/>
            <p:cNvGrpSpPr/>
            <p:nvPr>
              <p:custDataLst>
                <p:tags r:id="rId31"/>
              </p:custDataLst>
            </p:nvPr>
          </p:nvGrpSpPr>
          <p:grpSpPr>
            <a:xfrm>
              <a:off x="7416882" y="0"/>
              <a:ext cx="1725280" cy="3170979"/>
              <a:chOff x="8080339" y="268255"/>
              <a:chExt cx="1725280" cy="3170979"/>
            </a:xfrm>
          </p:grpSpPr>
          <p:grpSp>
            <p:nvGrpSpPr>
              <p:cNvPr id="27" name="组合 26"/>
              <p:cNvGrpSpPr/>
              <p:nvPr>
                <p:custDataLst>
                  <p:tags r:id="rId32"/>
                </p:custDataLst>
              </p:nvPr>
            </p:nvGrpSpPr>
            <p:grpSpPr>
              <a:xfrm>
                <a:off x="8092299" y="2898013"/>
                <a:ext cx="1713320" cy="541221"/>
                <a:chOff x="8080338" y="686270"/>
                <a:chExt cx="1713320" cy="541221"/>
              </a:xfrm>
            </p:grpSpPr>
            <p:sp>
              <p:nvSpPr>
                <p:cNvPr id="28" name="文本框 27"/>
                <p:cNvSpPr txBox="1"/>
                <p:nvPr>
                  <p:custDataLst>
                    <p:tags r:id="rId33"/>
                  </p:custDataLst>
                </p:nvPr>
              </p:nvSpPr>
              <p:spPr>
                <a:xfrm>
                  <a:off x="8126520" y="704271"/>
                  <a:ext cx="1620957" cy="523220"/>
                </a:xfrm>
                <a:prstGeom prst="rect">
                  <a:avLst/>
                </a:prstGeom>
                <a:noFill/>
              </p:spPr>
              <p:txBody>
                <a:bodyPr wrap="none" rtlCol="0">
                  <a:spAutoFit/>
                </a:bodyPr>
                <a:lstStyle/>
                <a:p>
                  <a:r>
                    <a:rPr lang="zh-CN" altLang="en-US" sz="2800" b="1"/>
                    <a:t>核心价值</a:t>
                  </a:r>
                  <a:endParaRPr lang="zh-CN" altLang="en-US" sz="2800" b="1"/>
                </a:p>
              </p:txBody>
            </p:sp>
            <p:sp>
              <p:nvSpPr>
                <p:cNvPr id="29" name="矩形 28"/>
                <p:cNvSpPr/>
                <p:nvPr>
                  <p:custDataLst>
                    <p:tags r:id="rId34"/>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custDataLst>
                  <p:tags r:id="rId35"/>
                </p:custDataLst>
              </p:nvPr>
            </p:nvGrpSpPr>
            <p:grpSpPr>
              <a:xfrm>
                <a:off x="8092299" y="877264"/>
                <a:ext cx="1713320" cy="541221"/>
                <a:chOff x="8080338" y="686270"/>
                <a:chExt cx="1713320" cy="541221"/>
              </a:xfrm>
            </p:grpSpPr>
            <p:sp>
              <p:nvSpPr>
                <p:cNvPr id="31" name="文本框 30"/>
                <p:cNvSpPr txBox="1"/>
                <p:nvPr>
                  <p:custDataLst>
                    <p:tags r:id="rId36"/>
                  </p:custDataLst>
                </p:nvPr>
              </p:nvSpPr>
              <p:spPr>
                <a:xfrm>
                  <a:off x="8126520" y="704271"/>
                  <a:ext cx="1620957" cy="523220"/>
                </a:xfrm>
                <a:prstGeom prst="rect">
                  <a:avLst/>
                </a:prstGeom>
                <a:noFill/>
              </p:spPr>
              <p:txBody>
                <a:bodyPr wrap="none" rtlCol="0">
                  <a:spAutoFit/>
                </a:bodyPr>
                <a:lstStyle/>
                <a:p>
                  <a:r>
                    <a:rPr lang="zh-CN" altLang="en-US" sz="2800" b="1"/>
                    <a:t>核心技能</a:t>
                  </a:r>
                  <a:endParaRPr lang="zh-CN" altLang="en-US" sz="2800" b="1"/>
                </a:p>
              </p:txBody>
            </p:sp>
            <p:sp>
              <p:nvSpPr>
                <p:cNvPr id="32" name="矩形 31"/>
                <p:cNvSpPr/>
                <p:nvPr>
                  <p:custDataLst>
                    <p:tags r:id="rId37"/>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custDataLst>
                  <p:tags r:id="rId38"/>
                </p:custDataLst>
              </p:nvPr>
            </p:nvGrpSpPr>
            <p:grpSpPr>
              <a:xfrm>
                <a:off x="8092299" y="2236294"/>
                <a:ext cx="1713320" cy="541221"/>
                <a:chOff x="8080338" y="686270"/>
                <a:chExt cx="1713320" cy="541221"/>
              </a:xfrm>
            </p:grpSpPr>
            <p:sp>
              <p:nvSpPr>
                <p:cNvPr id="34" name="文本框 33"/>
                <p:cNvSpPr txBox="1"/>
                <p:nvPr>
                  <p:custDataLst>
                    <p:tags r:id="rId39"/>
                  </p:custDataLst>
                </p:nvPr>
              </p:nvSpPr>
              <p:spPr>
                <a:xfrm>
                  <a:off x="8126520" y="704271"/>
                  <a:ext cx="1620957" cy="523220"/>
                </a:xfrm>
                <a:prstGeom prst="rect">
                  <a:avLst/>
                </a:prstGeom>
                <a:noFill/>
              </p:spPr>
              <p:txBody>
                <a:bodyPr wrap="none" rtlCol="0">
                  <a:spAutoFit/>
                </a:bodyPr>
                <a:lstStyle/>
                <a:p>
                  <a:r>
                    <a:rPr lang="zh-CN" altLang="en-US" sz="2800" b="1"/>
                    <a:t>核心能力</a:t>
                  </a:r>
                  <a:endParaRPr lang="zh-CN" altLang="en-US" sz="2800" b="1"/>
                </a:p>
              </p:txBody>
            </p:sp>
            <p:sp>
              <p:nvSpPr>
                <p:cNvPr id="35" name="矩形 34"/>
                <p:cNvSpPr/>
                <p:nvPr>
                  <p:custDataLst>
                    <p:tags r:id="rId40"/>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custDataLst>
                  <p:tags r:id="rId41"/>
                </p:custDataLst>
              </p:nvPr>
            </p:nvGrpSpPr>
            <p:grpSpPr>
              <a:xfrm>
                <a:off x="8080339" y="1581671"/>
                <a:ext cx="1713320" cy="541221"/>
                <a:chOff x="8080338" y="686270"/>
                <a:chExt cx="1713320" cy="541221"/>
              </a:xfrm>
            </p:grpSpPr>
            <p:sp>
              <p:nvSpPr>
                <p:cNvPr id="37" name="文本框 36"/>
                <p:cNvSpPr txBox="1"/>
                <p:nvPr>
                  <p:custDataLst>
                    <p:tags r:id="rId42"/>
                  </p:custDataLst>
                </p:nvPr>
              </p:nvSpPr>
              <p:spPr>
                <a:xfrm>
                  <a:off x="8126520" y="704271"/>
                  <a:ext cx="1620957" cy="523220"/>
                </a:xfrm>
                <a:prstGeom prst="rect">
                  <a:avLst/>
                </a:prstGeom>
                <a:noFill/>
              </p:spPr>
              <p:txBody>
                <a:bodyPr wrap="none" rtlCol="0">
                  <a:spAutoFit/>
                </a:bodyPr>
                <a:lstStyle/>
                <a:p>
                  <a:r>
                    <a:rPr lang="zh-CN" altLang="en-US" sz="2800" b="1"/>
                    <a:t>核心方法</a:t>
                  </a:r>
                  <a:endParaRPr lang="zh-CN" altLang="en-US" sz="2800" b="1"/>
                </a:p>
              </p:txBody>
            </p:sp>
            <p:sp>
              <p:nvSpPr>
                <p:cNvPr id="38" name="矩形 37"/>
                <p:cNvSpPr/>
                <p:nvPr>
                  <p:custDataLst>
                    <p:tags r:id="rId43"/>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custDataLst>
                  <p:tags r:id="rId44"/>
                </p:custDataLst>
              </p:nvPr>
            </p:nvGrpSpPr>
            <p:grpSpPr>
              <a:xfrm>
                <a:off x="8080339" y="268255"/>
                <a:ext cx="1713320" cy="541221"/>
                <a:chOff x="8080338" y="686270"/>
                <a:chExt cx="1713320" cy="541221"/>
              </a:xfrm>
            </p:grpSpPr>
            <p:sp>
              <p:nvSpPr>
                <p:cNvPr id="46" name="文本框 45"/>
                <p:cNvSpPr txBox="1"/>
                <p:nvPr>
                  <p:custDataLst>
                    <p:tags r:id="rId45"/>
                  </p:custDataLst>
                </p:nvPr>
              </p:nvSpPr>
              <p:spPr>
                <a:xfrm>
                  <a:off x="8126520" y="704271"/>
                  <a:ext cx="1620957" cy="523220"/>
                </a:xfrm>
                <a:prstGeom prst="rect">
                  <a:avLst/>
                </a:prstGeom>
                <a:noFill/>
              </p:spPr>
              <p:txBody>
                <a:bodyPr wrap="none" rtlCol="0">
                  <a:spAutoFit/>
                </a:bodyPr>
                <a:lstStyle/>
                <a:p>
                  <a:r>
                    <a:rPr lang="zh-CN" altLang="en-US" sz="2800" b="1"/>
                    <a:t>核心知识</a:t>
                  </a:r>
                  <a:endParaRPr lang="zh-CN" altLang="en-US" sz="2800" b="1"/>
                </a:p>
              </p:txBody>
            </p:sp>
            <p:sp>
              <p:nvSpPr>
                <p:cNvPr id="47" name="矩形 46"/>
                <p:cNvSpPr/>
                <p:nvPr>
                  <p:custDataLst>
                    <p:tags r:id="rId46"/>
                  </p:custDataLst>
                </p:nvPr>
              </p:nvSpPr>
              <p:spPr>
                <a:xfrm>
                  <a:off x="8080338" y="686270"/>
                  <a:ext cx="1713320" cy="532830"/>
                </a:xfrm>
                <a:prstGeom prst="rect">
                  <a:avLst/>
                </a:prstGeom>
                <a:noFill/>
                <a:ln w="57150">
                  <a:solidFill>
                    <a:srgbClr val="0000CC">
                      <a:alpha val="9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8" name="右箭头 47"/>
            <p:cNvSpPr/>
            <p:nvPr>
              <p:custDataLst>
                <p:tags r:id="rId47"/>
              </p:custDataLst>
            </p:nvPr>
          </p:nvSpPr>
          <p:spPr>
            <a:xfrm>
              <a:off x="6195379" y="5651123"/>
              <a:ext cx="1153551" cy="296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custDataLst>
                <p:tags r:id="rId48"/>
              </p:custDataLst>
            </p:nvPr>
          </p:nvGrpSpPr>
          <p:grpSpPr>
            <a:xfrm>
              <a:off x="9477916" y="3162588"/>
              <a:ext cx="1153551" cy="771471"/>
              <a:chOff x="9477916" y="3162588"/>
              <a:chExt cx="1153551" cy="771471"/>
            </a:xfrm>
          </p:grpSpPr>
          <p:sp>
            <p:nvSpPr>
              <p:cNvPr id="51" name="右箭头 50"/>
              <p:cNvSpPr/>
              <p:nvPr>
                <p:custDataLst>
                  <p:tags r:id="rId49"/>
                </p:custDataLst>
              </p:nvPr>
            </p:nvSpPr>
            <p:spPr>
              <a:xfrm>
                <a:off x="9477916" y="3637071"/>
                <a:ext cx="1153551" cy="296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custDataLst>
                  <p:tags r:id="rId50"/>
                </p:custDataLst>
              </p:nvPr>
            </p:nvSpPr>
            <p:spPr>
              <a:xfrm>
                <a:off x="9502342" y="3162588"/>
                <a:ext cx="902811" cy="523220"/>
              </a:xfrm>
              <a:prstGeom prst="rect">
                <a:avLst/>
              </a:prstGeom>
              <a:noFill/>
            </p:spPr>
            <p:txBody>
              <a:bodyPr wrap="none" rtlCol="0">
                <a:spAutoFit/>
              </a:bodyPr>
              <a:lstStyle/>
              <a:p>
                <a:r>
                  <a:rPr lang="zh-CN" altLang="en-US" sz="2800" b="1"/>
                  <a:t>核心</a:t>
                </a:r>
                <a:endParaRPr lang="zh-CN" altLang="en-US" sz="2800" b="1"/>
              </a:p>
            </p:txBody>
          </p:sp>
        </p:grpSp>
        <p:grpSp>
          <p:nvGrpSpPr>
            <p:cNvPr id="56" name="组合 55"/>
            <p:cNvGrpSpPr/>
            <p:nvPr>
              <p:custDataLst>
                <p:tags r:id="rId51"/>
              </p:custDataLst>
            </p:nvPr>
          </p:nvGrpSpPr>
          <p:grpSpPr>
            <a:xfrm>
              <a:off x="10714669" y="1921522"/>
              <a:ext cx="982571" cy="3528572"/>
              <a:chOff x="10983082" y="1560334"/>
              <a:chExt cx="982571" cy="3528572"/>
            </a:xfrm>
          </p:grpSpPr>
          <p:sp>
            <p:nvSpPr>
              <p:cNvPr id="54" name="矩形 53"/>
              <p:cNvSpPr/>
              <p:nvPr>
                <p:custDataLst>
                  <p:tags r:id="rId52"/>
                </p:custDataLst>
              </p:nvPr>
            </p:nvSpPr>
            <p:spPr>
              <a:xfrm>
                <a:off x="10983082" y="1560334"/>
                <a:ext cx="982571" cy="3528572"/>
              </a:xfrm>
              <a:prstGeom prst="rect">
                <a:avLst/>
              </a:prstGeom>
              <a:noFill/>
              <a:ln w="666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custDataLst>
                  <p:tags r:id="rId53"/>
                </p:custDataLst>
              </p:nvPr>
            </p:nvSpPr>
            <p:spPr>
              <a:xfrm>
                <a:off x="11011456" y="1682826"/>
                <a:ext cx="954197" cy="3108543"/>
              </a:xfrm>
              <a:prstGeom prst="rect">
                <a:avLst/>
              </a:prstGeom>
              <a:noFill/>
            </p:spPr>
            <p:txBody>
              <a:bodyPr wrap="square" rtlCol="0">
                <a:spAutoFit/>
              </a:bodyPr>
              <a:lstStyle/>
              <a:p>
                <a:r>
                  <a:rPr lang="zh-CN" altLang="en-US" sz="2800" b="1"/>
                  <a:t>将学生答题思维引向命题者思维</a:t>
                </a:r>
                <a:endParaRPr lang="zh-CN" altLang="en-US" sz="2800" b="1"/>
              </a:p>
            </p:txBody>
          </p:sp>
        </p:grpSp>
        <p:sp>
          <p:nvSpPr>
            <p:cNvPr id="58" name="右箭头 57"/>
            <p:cNvSpPr/>
            <p:nvPr>
              <p:custDataLst>
                <p:tags r:id="rId54"/>
              </p:custDataLst>
            </p:nvPr>
          </p:nvSpPr>
          <p:spPr>
            <a:xfrm rot="3037768">
              <a:off x="1010902" y="4808298"/>
              <a:ext cx="1129117" cy="327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右箭头 58"/>
            <p:cNvSpPr/>
            <p:nvPr>
              <p:custDataLst>
                <p:tags r:id="rId55"/>
              </p:custDataLst>
            </p:nvPr>
          </p:nvSpPr>
          <p:spPr>
            <a:xfrm rot="19285340">
              <a:off x="934434" y="2224689"/>
              <a:ext cx="1153551" cy="3243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12115" y="561340"/>
            <a:ext cx="6096000" cy="521970"/>
          </a:xfrm>
          <a:prstGeom prst="rect">
            <a:avLst/>
          </a:prstGeom>
          <a:noFill/>
        </p:spPr>
        <p:txBody>
          <a:bodyPr wrap="square" rtlCol="0" anchor="t">
            <a:spAutoFit/>
          </a:bodyPr>
          <a:lstStyle/>
          <a:p>
            <a:r>
              <a:rPr lang="zh-CN" altLang="en-US" sz="2800" b="1">
                <a:sym typeface="+mn-ea"/>
              </a:rPr>
              <a:t>（</a:t>
            </a:r>
            <a:r>
              <a:rPr lang="en-US" altLang="zh-CN" sz="2800" b="1">
                <a:sym typeface="+mn-ea"/>
              </a:rPr>
              <a:t>4</a:t>
            </a:r>
            <a:r>
              <a:rPr lang="zh-CN" altLang="en-US" sz="2800" b="1">
                <a:sym typeface="+mn-ea"/>
              </a:rPr>
              <a:t>）解题技巧训练</a:t>
            </a:r>
            <a:endParaRPr lang="zh-CN" altLang="en-US" sz="2800" b="1">
              <a:sym typeface="+mn-ea"/>
            </a:endParaRPr>
          </a:p>
        </p:txBody>
      </p:sp>
      <p:sp>
        <p:nvSpPr>
          <p:cNvPr id="5" name="文本框 4"/>
          <p:cNvSpPr txBox="1"/>
          <p:nvPr>
            <p:custDataLst>
              <p:tags r:id="rId2"/>
            </p:custDataLst>
          </p:nvPr>
        </p:nvSpPr>
        <p:spPr>
          <a:xfrm>
            <a:off x="169545" y="1083310"/>
            <a:ext cx="11823065" cy="2411730"/>
          </a:xfrm>
          <a:prstGeom prst="rect">
            <a:avLst/>
          </a:prstGeom>
          <a:noFill/>
        </p:spPr>
        <p:txBody>
          <a:bodyPr wrap="square" rtlCol="0" anchor="t">
            <a:spAutoFit/>
          </a:bodyPr>
          <a:lstStyle/>
          <a:p>
            <a:pPr marR="0" lvl="0" indent="-228600" algn="l" defTabSz="914400" rtl="0" latinLnBrk="0">
              <a:lnSpc>
                <a:spcPct val="110000"/>
              </a:lnSpc>
              <a:spcBef>
                <a:spcPts val="1000"/>
              </a:spcBef>
              <a:buClrTx/>
              <a:buSzTx/>
              <a:buFontTx/>
              <a:buNone/>
            </a:pPr>
            <a:r>
              <a:rPr lang="zh-CN" altLang="en-US" sz="2800" b="1">
                <a:solidFill>
                  <a:srgbClr val="0000FF"/>
                </a:solidFill>
                <a:sym typeface="+mn-ea"/>
              </a:rPr>
              <a:t>1）审题技巧</a:t>
            </a:r>
            <a:endParaRPr lang="zh-CN" altLang="en-US" sz="2800" b="1">
              <a:solidFill>
                <a:srgbClr val="0000FF"/>
              </a:solidFill>
              <a:sym typeface="+mn-ea"/>
            </a:endParaRPr>
          </a:p>
          <a:p>
            <a:pPr marL="342900" marR="0" lvl="0" indent="-342900" algn="l" defTabSz="914400" rtl="0" eaLnBrk="0" fontAlgn="base" hangingPunct="0">
              <a:lnSpc>
                <a:spcPct val="100000"/>
              </a:lnSpc>
              <a:spcBef>
                <a:spcPct val="0"/>
              </a:spcBef>
              <a:spcAft>
                <a:spcPct val="0"/>
              </a:spcAft>
              <a:buClrTx/>
              <a:buSzTx/>
              <a:buFont typeface="Arial" panose="020B0604020202020204" pitchFamily="34" charset="0"/>
              <a:buNone/>
              <a:defRPr/>
            </a:pPr>
            <a:r>
              <a:rPr lang="en-US"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找题设中的</a:t>
            </a:r>
            <a:r>
              <a:rPr lang="zh-CN" altLang="zh-CN" sz="2400" b="1"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关键词</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句并在关键词句下划线；</a:t>
            </a:r>
            <a:r>
              <a:rPr lang="zh-CN" altLang="zh-CN" sz="2400" b="1" noProof="0">
                <a:ln>
                  <a:noFill/>
                </a:ln>
                <a:effectLst/>
                <a:uLnTx/>
                <a:uFillTx/>
                <a:latin typeface="楷体" panose="02010609060101010101" pitchFamily="49" charset="-122"/>
                <a:ea typeface="楷体" panose="02010609060101010101" pitchFamily="49" charset="-122"/>
                <a:cs typeface="楷体" panose="02010609060101010101" pitchFamily="49" charset="-122"/>
                <a:sym typeface="+mn-ea"/>
              </a:rPr>
              <a:t>（如：分别、如图可知、膜电位</a:t>
            </a:r>
            <a:r>
              <a:rPr lang="en-US" altLang="zh-CN" sz="2400" b="1" noProof="0">
                <a:ln>
                  <a:noFill/>
                </a:ln>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noProof="0">
                <a:ln>
                  <a:noFill/>
                </a:ln>
                <a:effectLst/>
                <a:uLnTx/>
                <a:uFillTx/>
                <a:latin typeface="楷体" panose="02010609060101010101" pitchFamily="49" charset="-122"/>
                <a:ea typeface="楷体" panose="02010609060101010101" pitchFamily="49" charset="-122"/>
                <a:cs typeface="楷体" panose="02010609060101010101" pitchFamily="49" charset="-122"/>
                <a:sym typeface="+mn-ea"/>
              </a:rPr>
              <a:t>膜外电位</a:t>
            </a:r>
            <a:r>
              <a:rPr lang="zh-CN" altLang="zh-CN" sz="2400" b="1" noProof="0">
                <a:ln>
                  <a:noFill/>
                </a:ln>
                <a:effectLst/>
                <a:uLnTx/>
                <a:uFillTx/>
                <a:latin typeface="楷体" panose="02010609060101010101" pitchFamily="49" charset="-122"/>
                <a:ea typeface="楷体" panose="02010609060101010101" pitchFamily="49" charset="-122"/>
                <a:cs typeface="楷体" panose="02010609060101010101" pitchFamily="49" charset="-122"/>
                <a:sym typeface="+mn-ea"/>
              </a:rPr>
              <a:t>变化） </a:t>
            </a:r>
            <a:endParaRPr lang="zh-CN" altLang="zh-CN" sz="2400" b="1"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a:p>
            <a:pPr marL="342900" marR="0" lvl="0" indent="-342900" algn="l" defTabSz="914400" rtl="0" eaLnBrk="0" fontAlgn="base" hangingPunct="0">
              <a:lnSpc>
                <a:spcPct val="100000"/>
              </a:lnSpc>
              <a:spcBef>
                <a:spcPct val="0"/>
              </a:spcBef>
              <a:spcAft>
                <a:spcPct val="0"/>
              </a:spcAft>
              <a:buClrTx/>
              <a:buSzTx/>
              <a:buFont typeface="Arial" panose="020B0604020202020204" pitchFamily="34" charset="0"/>
              <a:buNone/>
              <a:defRPr/>
            </a:pP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指导</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学生学会找出</a:t>
            </a:r>
            <a:r>
              <a:rPr lang="zh-CN" altLang="zh-CN" sz="2400" b="1"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隐含条件</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如：</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实验给予的实验仪器，药品材料</a:t>
            </a:r>
            <a:r>
              <a:rPr lang="zh-CN" altLang="en-US"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等；</a:t>
            </a:r>
            <a:endParaRPr kumimoji="0" lang="zh-CN" altLang="zh-CN" sz="24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R="0" lvl="0" indent="0" algn="l" defTabSz="914400" rtl="0" eaLnBrk="0" fontAlgn="base" hangingPunct="0">
              <a:lnSpc>
                <a:spcPct val="100000"/>
              </a:lnSpc>
              <a:spcBef>
                <a:spcPct val="0"/>
              </a:spcBef>
              <a:spcAft>
                <a:spcPct val="0"/>
              </a:spcAft>
              <a:buClrTx/>
              <a:buSzTx/>
              <a:buFont typeface="Arial" panose="020B0604020202020204" pitchFamily="34" charset="0"/>
              <a:buNone/>
              <a:defRPr/>
            </a:pPr>
            <a:r>
              <a:rPr lang="en-US"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训练学生学会</a:t>
            </a:r>
            <a:r>
              <a:rPr lang="zh-CN" altLang="zh-CN" sz="2400" b="1"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分析图表、数据、曲线</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所给的全部信息； </a:t>
            </a:r>
            <a:endParaRPr kumimoji="0" lang="zh-CN" altLang="zh-CN" sz="24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R="0" lvl="0" indent="0" algn="l" defTabSz="914400" rtl="0" eaLnBrk="0" fontAlgn="base" hangingPunct="0">
              <a:lnSpc>
                <a:spcPct val="100000"/>
              </a:lnSpc>
              <a:spcBef>
                <a:spcPct val="0"/>
              </a:spcBef>
              <a:spcAft>
                <a:spcPct val="0"/>
              </a:spcAft>
              <a:buClrTx/>
              <a:buSzTx/>
              <a:buFont typeface="Arial" panose="020B0604020202020204" pitchFamily="34" charset="0"/>
              <a:buNone/>
              <a:defRPr/>
            </a:pPr>
            <a:r>
              <a:rPr lang="en-US"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训练学生学会将新信息与课本知识联系，重点找到所给</a:t>
            </a:r>
            <a:r>
              <a:rPr lang="zh-CN" altLang="zh-CN" sz="2400" b="1"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信息与课本知识</a:t>
            </a:r>
            <a:r>
              <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的切合点等</a:t>
            </a:r>
            <a:endParaRPr lang="zh-CN" altLang="zh-CN" sz="2400" b="1" noProof="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3"/>
            </p:custDataLst>
          </p:nvPr>
        </p:nvSpPr>
        <p:spPr>
          <a:xfrm>
            <a:off x="227330" y="3495040"/>
            <a:ext cx="11105515" cy="2368550"/>
          </a:xfrm>
          <a:prstGeom prst="rect">
            <a:avLst/>
          </a:prstGeom>
          <a:noFill/>
        </p:spPr>
        <p:txBody>
          <a:bodyPr wrap="square" rtlCol="0" anchor="t">
            <a:spAutoFit/>
          </a:bodyPr>
          <a:lstStyle/>
          <a:p>
            <a:r>
              <a:rPr lang="zh-CN" altLang="en-US" sz="2800" b="1">
                <a:solidFill>
                  <a:srgbClr val="0000FF"/>
                </a:solidFill>
                <a:sym typeface="+mn-ea"/>
              </a:rPr>
              <a:t>2）答题技巧</a:t>
            </a:r>
            <a:endParaRPr lang="zh-CN" altLang="en-US" sz="2800" b="1">
              <a:solidFill>
                <a:srgbClr val="0000FF"/>
              </a:solidFill>
              <a:sym typeface="+mn-ea"/>
            </a:endParaRPr>
          </a:p>
          <a:p>
            <a:pPr indent="0" algn="l" fontAlgn="auto">
              <a:lnSpc>
                <a:spcPct val="100000"/>
              </a:lnSpc>
              <a:spcBef>
                <a:spcPct val="0"/>
              </a:spcBef>
              <a:spcAft>
                <a:spcPct val="0"/>
              </a:spcAft>
              <a:buClrTx/>
              <a:buSzTx/>
              <a:buFontTx/>
            </a:pP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a.用</a:t>
            </a:r>
            <a:r>
              <a:rPr lang="zh-CN" altLang="en-US" sz="2400" b="1">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专业术语</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和</a:t>
            </a:r>
            <a:r>
              <a:rPr lang="zh-CN" altLang="en-US" sz="2400" b="1">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课本语言</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来回答问题，答案来源：</a:t>
            </a:r>
            <a:endParaRPr lang="zh-CN" altLang="en-US" sz="2400" b="1">
              <a:effectLst/>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00000"/>
              </a:lnSpc>
              <a:spcBef>
                <a:spcPct val="0"/>
              </a:spcBef>
              <a:spcAft>
                <a:spcPct val="0"/>
              </a:spcAft>
              <a:buClrTx/>
              <a:buSzTx/>
              <a:buFontTx/>
            </a:pPr>
            <a:r>
              <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首选教材原文，次用题目原文，最后自编规范化的语言。</a:t>
            </a:r>
            <a:endPar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00000"/>
              </a:lnSpc>
              <a:spcBef>
                <a:spcPct val="0"/>
              </a:spcBef>
              <a:spcAft>
                <a:spcPct val="0"/>
              </a:spcAft>
              <a:buClrTx/>
              <a:buSzTx/>
              <a:buFontTx/>
            </a:pP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b.构建应答模板：</a:t>
            </a:r>
            <a:b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b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题中条件</a:t>
            </a:r>
            <a:r>
              <a:rPr lang="en-US" altLang="zh-CN"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课本（题中）原因</a:t>
            </a:r>
            <a:r>
              <a:rPr lang="en-US" altLang="zh-CN"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题中结果。</a:t>
            </a:r>
            <a:endParaRPr lang="zh-CN" altLang="en-US" sz="24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b="1">
              <a:solidFill>
                <a:srgbClr val="0000FF"/>
              </a:solidFill>
              <a:sym typeface="+mn-ea"/>
            </a:endParaRPr>
          </a:p>
        </p:txBody>
      </p:sp>
      <p:sp>
        <p:nvSpPr>
          <p:cNvPr id="7" name="文本框 6"/>
          <p:cNvSpPr txBox="1"/>
          <p:nvPr>
            <p:custDataLst>
              <p:tags r:id="rId4"/>
            </p:custDataLst>
          </p:nvPr>
        </p:nvSpPr>
        <p:spPr>
          <a:xfrm>
            <a:off x="412115" y="5484495"/>
            <a:ext cx="11319510" cy="1249680"/>
          </a:xfrm>
          <a:prstGeom prst="rect">
            <a:avLst/>
          </a:prstGeom>
          <a:noFill/>
          <a:ln w="28575">
            <a:solidFill>
              <a:srgbClr val="0070C0"/>
            </a:solidFill>
          </a:ln>
        </p:spPr>
        <p:txBody>
          <a:bodyPr wrap="square" rtlCol="0">
            <a:noAutofit/>
          </a:bodyPr>
          <a:lstStyle/>
          <a:p>
            <a:r>
              <a:rPr lang="zh-CN" altLang="en-US" sz="2400" b="1">
                <a:solidFill>
                  <a:srgbClr val="FF0000"/>
                </a:solidFill>
                <a:latin typeface="微软雅黑" panose="020B0503020204020204" charset="-122"/>
                <a:ea typeface="微软雅黑" panose="020B0503020204020204" charset="-122"/>
                <a:cs typeface="宋体" panose="02010600030101010101" pitchFamily="2" charset="-122"/>
                <a:sym typeface="+mn-ea"/>
              </a:rPr>
              <a:t>建议</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：通过</a:t>
            </a:r>
            <a:r>
              <a:rPr lang="zh-CN" altLang="en-US" sz="24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课堂提问,</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提高学生语言表达能力。多问为什么，让学生多读、多展示自己的答案，并让别的学生来修正他的问题，这种方法一定会提升学生的审题能力和语言组织能力。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5"/>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518795" y="759460"/>
            <a:ext cx="11200130" cy="1749425"/>
          </a:xfrm>
          <a:prstGeom prst="rect">
            <a:avLst/>
          </a:prstGeom>
          <a:noFill/>
        </p:spPr>
        <p:txBody>
          <a:bodyPr wrap="square" rtlCol="0">
            <a:noAutofit/>
          </a:bodyPr>
          <a:lstStyle/>
          <a:p>
            <a:pPr algn="l">
              <a:lnSpc>
                <a:spcPct val="150000"/>
              </a:lnSpc>
              <a:spcBef>
                <a:spcPct val="0"/>
              </a:spcBef>
              <a:spcAft>
                <a:spcPct val="0"/>
              </a:spcAft>
              <a:buClrTx/>
              <a:buSzTx/>
              <a:buFontTx/>
            </a:pP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c.总结解题规律。</a:t>
            </a:r>
            <a:endParaRPr lang="zh-CN" altLang="en-US" sz="2400" b="1">
              <a:effectLst/>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spcBef>
                <a:spcPct val="0"/>
              </a:spcBef>
              <a:spcAft>
                <a:spcPct val="0"/>
              </a:spcAft>
              <a:buClrTx/>
              <a:buSzTx/>
              <a:buFontTx/>
            </a:pPr>
            <a:r>
              <a:rPr lang="zh-CN" altLang="en-US" sz="2400" b="1">
                <a:effectLst/>
                <a:latin typeface="Times New Roman" panose="02020603050405020304" pitchFamily="18" charset="0"/>
                <a:ea typeface="楷体" panose="02010609060101010101" pitchFamily="49" charset="-122"/>
                <a:cs typeface="Times New Roman" panose="02020603050405020304" pitchFamily="18" charset="0"/>
                <a:sym typeface="+mn-ea"/>
              </a:rPr>
              <a:t>如：遗传题中的比值：52:3:9，6:2:3:1，则将比值相加，推理配子种类。</a:t>
            </a:r>
            <a:endParaRPr lang="zh-CN" altLang="en-US" sz="2400" b="1">
              <a:effectLst/>
              <a:latin typeface="Times New Roman" panose="02020603050405020304" pitchFamily="18" charset="0"/>
              <a:ea typeface="楷体" panose="02010609060101010101" pitchFamily="49" charset="-122"/>
              <a:cs typeface="Times New Roman" panose="02020603050405020304" pitchFamily="18" charset="0"/>
              <a:sym typeface="+mn-ea"/>
            </a:endParaRPr>
          </a:p>
          <a:p>
            <a:pPr algn="l">
              <a:lnSpc>
                <a:spcPct val="150000"/>
              </a:lnSpc>
              <a:spcBef>
                <a:spcPct val="0"/>
              </a:spcBef>
              <a:spcAft>
                <a:spcPct val="0"/>
              </a:spcAft>
              <a:buClrTx/>
              <a:buSzTx/>
              <a:buFontTx/>
            </a:pPr>
            <a:r>
              <a:rPr lang="en-US" altLang="zh-CN" sz="2400" b="1">
                <a:effectLst/>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sz="2400" b="1">
                <a:effectLst/>
                <a:latin typeface="Times New Roman" panose="02020603050405020304" pitchFamily="18" charset="0"/>
                <a:ea typeface="楷体" panose="02010609060101010101" pitchFamily="49" charset="-122"/>
                <a:cs typeface="Times New Roman" panose="02020603050405020304" pitchFamily="18" charset="0"/>
                <a:sym typeface="+mn-ea"/>
              </a:rPr>
              <a:t>根本原因：从DNA、基因的角度分析，直接原因：从蛋白质角度分析。</a:t>
            </a:r>
            <a:endParaRPr lang="zh-CN" altLang="en-US" sz="2400" b="1">
              <a:effectLst/>
              <a:latin typeface="Times New Roman" panose="02020603050405020304" pitchFamily="18" charset="0"/>
              <a:ea typeface="楷体" panose="02010609060101010101" pitchFamily="49" charset="-122"/>
              <a:cs typeface="Times New Roman" panose="02020603050405020304" pitchFamily="18" charset="0"/>
              <a:sym typeface="+mn-ea"/>
            </a:endParaRPr>
          </a:p>
          <a:p>
            <a:pPr algn="l">
              <a:lnSpc>
                <a:spcPct val="150000"/>
              </a:lnSpc>
              <a:spcBef>
                <a:spcPct val="0"/>
              </a:spcBef>
              <a:spcAft>
                <a:spcPct val="0"/>
              </a:spcAft>
              <a:buClrTx/>
              <a:buSzTx/>
              <a:buFontTx/>
            </a:pPr>
            <a:r>
              <a:rPr lang="en-US" altLang="zh-CN" sz="2400" b="1">
                <a:effectLst/>
                <a:latin typeface="Times New Roman" panose="02020603050405020304" pitchFamily="18" charset="0"/>
                <a:ea typeface="楷体" panose="02010609060101010101" pitchFamily="49" charset="-122"/>
                <a:cs typeface="Times New Roman" panose="02020603050405020304" pitchFamily="18" charset="0"/>
                <a:sym typeface="+mn-ea"/>
              </a:rPr>
              <a:t>    </a:t>
            </a:r>
            <a:endParaRPr lang="en-US" altLang="zh-CN" sz="2400">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pPr>
            <a:br>
              <a:rPr lang="zh-CN" altLang="en-US">
                <a:latin typeface="微软雅黑" panose="020B0503020204020204" charset="-122"/>
                <a:sym typeface="+mn-ea"/>
              </a:rPr>
            </a:br>
            <a:endParaRPr lang="zh-CN" altLang="en-US"/>
          </a:p>
        </p:txBody>
      </p:sp>
      <p:sp>
        <p:nvSpPr>
          <p:cNvPr id="4" name="文本框 3"/>
          <p:cNvSpPr txBox="1"/>
          <p:nvPr>
            <p:custDataLst>
              <p:tags r:id="rId2"/>
            </p:custDataLst>
          </p:nvPr>
        </p:nvSpPr>
        <p:spPr>
          <a:xfrm>
            <a:off x="518795" y="2728595"/>
            <a:ext cx="10674350" cy="1753235"/>
          </a:xfrm>
          <a:prstGeom prst="rect">
            <a:avLst/>
          </a:prstGeom>
          <a:noFill/>
          <a:ln w="19050" cap="flat" cmpd="sng">
            <a:solidFill>
              <a:srgbClr val="0070C0"/>
            </a:solidFill>
            <a:prstDash val="solid"/>
            <a:round/>
            <a:headEnd type="none" w="med" len="med"/>
            <a:tailEnd type="none" w="med" len="med"/>
          </a:ln>
        </p:spPr>
        <p:txBody>
          <a:bodyPr wrap="square" anchor="t">
            <a:spAutoFit/>
          </a:bodyPr>
          <a:lstStyle/>
          <a:p>
            <a:pPr>
              <a:lnSpc>
                <a:spcPct val="150000"/>
              </a:lnSpc>
            </a:pPr>
            <a:r>
              <a:rPr lang="zh-CN" altLang="en-US" sz="2400" b="1">
                <a:solidFill>
                  <a:schemeClr val="accent1"/>
                </a:solidFill>
                <a:effectLst>
                  <a:outerShdw blurRad="38100" dist="25400" dir="5400000" algn="ctr" rotWithShape="0">
                    <a:srgbClr val="6E747A">
                      <a:alpha val="43000"/>
                    </a:srgbClr>
                  </a:outerShdw>
                </a:effectLst>
                <a:latin typeface="+mj-ea"/>
                <a:ea typeface="+mj-ea"/>
                <a:sym typeface="宋体" panose="02010600030101010101" pitchFamily="2" charset="-122"/>
              </a:rPr>
              <a:t>建议：</a:t>
            </a:r>
            <a:r>
              <a:rPr lang="zh-CN" altLang="en-US" sz="2400" b="1">
                <a:solidFill>
                  <a:srgbClr val="FF0000"/>
                </a:solidFill>
                <a:latin typeface="黑体" panose="02010609060101010101" pitchFamily="49" charset="-122"/>
                <a:ea typeface="黑体" panose="02010609060101010101" pitchFamily="49" charset="-122"/>
                <a:sym typeface="宋体" panose="02010600030101010101" pitchFamily="2" charset="-122"/>
              </a:rPr>
              <a:t>教师要先做题、多做题，</a:t>
            </a:r>
            <a:r>
              <a:rPr lang="zh-CN" altLang="en-US" sz="2400" b="1">
                <a:latin typeface="仿宋" panose="02010609060101010101" charset="-122"/>
                <a:ea typeface="仿宋" panose="02010609060101010101" charset="-122"/>
                <a:sym typeface="宋体" panose="02010600030101010101" pitchFamily="2" charset="-122"/>
              </a:rPr>
              <a:t>要通过多做题，</a:t>
            </a:r>
            <a:r>
              <a:rPr lang="zh-CN" altLang="en-US" sz="2400" b="1">
                <a:latin typeface="华文仿宋" panose="02010600040101010101" charset="-122"/>
                <a:ea typeface="华文仿宋" panose="02010600040101010101" charset="-122"/>
                <a:sym typeface="+mn-ea"/>
              </a:rPr>
              <a:t>琢磨答题思维过程；总结答题规律和如何审题等；</a:t>
            </a:r>
            <a:r>
              <a:rPr lang="zh-CN" altLang="en-US" sz="2400" b="1">
                <a:solidFill>
                  <a:srgbClr val="0070C0"/>
                </a:solidFill>
                <a:latin typeface="华文仿宋" panose="02010600040101010101" charset="-122"/>
                <a:ea typeface="华文仿宋" panose="02010600040101010101" charset="-122"/>
                <a:sym typeface="+mn-ea"/>
              </a:rPr>
              <a:t>抓住解题过程中的重难点</a:t>
            </a:r>
            <a:r>
              <a:rPr lang="zh-CN" altLang="en-US" sz="2400" b="1">
                <a:latin typeface="华文仿宋" panose="02010600040101010101" charset="-122"/>
                <a:ea typeface="华文仿宋" panose="02010600040101010101" charset="-122"/>
                <a:sym typeface="+mn-ea"/>
              </a:rPr>
              <a:t>，才能更好的指导学生利用科学思维答题。</a:t>
            </a:r>
            <a:endParaRPr lang="zh-CN" altLang="en-US" sz="2400" b="1">
              <a:latin typeface="华文仿宋" panose="02010600040101010101" charset="-122"/>
              <a:ea typeface="华文仿宋" panose="02010600040101010101" charset="-122"/>
              <a:sym typeface="+mn-ea"/>
            </a:endParaRPr>
          </a:p>
        </p:txBody>
      </p:sp>
    </p:spTree>
    <p:custDataLst>
      <p:tags r:id="rId3"/>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741679" y="1070012"/>
            <a:ext cx="11200111" cy="2676525"/>
          </a:xfrm>
          <a:prstGeom prst="rect">
            <a:avLst/>
          </a:prstGeom>
          <a:noFill/>
        </p:spPr>
        <p:txBody>
          <a:bodyPr wrap="square" rtlCol="0" anchor="t">
            <a:spAutoFit/>
          </a:bodyPr>
          <a:lstStyle/>
          <a:p>
            <a:pPr indent="457200" fontAlgn="auto">
              <a:lnSpc>
                <a:spcPct val="10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与全国乙卷</a:t>
            </a:r>
            <a:r>
              <a:rPr lang="zh-CN" altLang="en-US" sz="28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（安徽、山西、吉林、黑龙江、云南）</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不同的是，辽宁卷答案直接来自教材的很少。但不管是哪一类题型，其答案绝大多数植根于高中生物教材，故重视</a:t>
            </a:r>
            <a:r>
              <a:rPr lang="zh-CN" altLang="en-US" sz="2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mn-ea"/>
              </a:rPr>
              <a:t>教材内容</a:t>
            </a:r>
            <a:r>
              <a:rPr lang="zh-CN" altLang="en-US" sz="2800">
                <a:ln w="22225">
                  <a:solidFill>
                    <a:schemeClr val="accent2"/>
                  </a:solidFill>
                  <a:prstDash val="solid"/>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还</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是高考备考复习中不可缺少的环节之一。教材正文，生物科技进展、边栏相关信息、学科交叉等是阅读的重点。</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indent="457200" fontAlgn="auto">
              <a:lnSpc>
                <a:spcPct val="100000"/>
              </a:lnSpc>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不必过于纠结于边边角角。</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2"/>
            </p:custDataLst>
          </p:nvPr>
        </p:nvSpPr>
        <p:spPr>
          <a:xfrm>
            <a:off x="453390" y="536915"/>
            <a:ext cx="6978015" cy="521970"/>
          </a:xfrm>
          <a:prstGeom prst="rect">
            <a:avLst/>
          </a:prstGeom>
          <a:noFill/>
        </p:spPr>
        <p:txBody>
          <a:bodyPr wrap="square" rtlCol="0" anchor="t">
            <a:spAutoFit/>
          </a:bodyPr>
          <a:lstStyle/>
          <a:p>
            <a:r>
              <a:rPr lang="zh-CN" altLang="en-US" sz="2800" b="1">
                <a:latin typeface="黑体" panose="02010609060101010101" pitchFamily="49" charset="-122"/>
                <a:ea typeface="黑体" panose="02010609060101010101" pitchFamily="49" charset="-122"/>
                <a:sym typeface="+mn-ea"/>
              </a:rPr>
              <a:t>（</a:t>
            </a:r>
            <a:r>
              <a:rPr lang="en-US" altLang="zh-CN" sz="2800" b="1">
                <a:latin typeface="黑体" panose="02010609060101010101" pitchFamily="49" charset="-122"/>
                <a:ea typeface="黑体" panose="02010609060101010101" pitchFamily="49" charset="-122"/>
                <a:sym typeface="+mn-ea"/>
              </a:rPr>
              <a:t>5</a:t>
            </a:r>
            <a:r>
              <a:rPr lang="zh-CN" altLang="en-US" sz="2800" b="1">
                <a:latin typeface="黑体" panose="02010609060101010101" pitchFamily="49" charset="-122"/>
                <a:ea typeface="黑体" panose="02010609060101010101" pitchFamily="49" charset="-122"/>
                <a:sym typeface="+mn-ea"/>
              </a:rPr>
              <a:t>）引导学生回归教材、精读教材正文</a:t>
            </a:r>
            <a:endParaRPr lang="zh-CN" altLang="en-US" sz="2800" b="1">
              <a:latin typeface="黑体" panose="02010609060101010101" pitchFamily="49" charset="-122"/>
              <a:ea typeface="黑体" panose="02010609060101010101" pitchFamily="49" charset="-122"/>
              <a:sym typeface="+mn-ea"/>
            </a:endParaRPr>
          </a:p>
        </p:txBody>
      </p:sp>
      <p:sp>
        <p:nvSpPr>
          <p:cNvPr id="4" name="矩形 3"/>
          <p:cNvSpPr/>
          <p:nvPr>
            <p:custDataLst>
              <p:tags r:id="rId3"/>
            </p:custDataLst>
          </p:nvPr>
        </p:nvSpPr>
        <p:spPr>
          <a:xfrm>
            <a:off x="495866" y="3749457"/>
            <a:ext cx="11254855" cy="2676525"/>
          </a:xfrm>
          <a:prstGeom prst="rect">
            <a:avLst/>
          </a:prstGeom>
        </p:spPr>
        <p:txBody>
          <a:bodyPr wrap="square">
            <a:spAutoFit/>
          </a:bodyPr>
          <a:lstStyle/>
          <a:p>
            <a:r>
              <a:rPr lang="zh-CN" altLang="en-US" sz="2800">
                <a:latin typeface="宋体" panose="02010600030101010101" pitchFamily="2" charset="-122"/>
                <a:ea typeface="宋体" panose="02010600030101010101" pitchFamily="2" charset="-122"/>
              </a:rPr>
              <a:t>    生物学科的文字答案较多，学科核心术语具有绝对的给分导向作用。写得多，但是没有关键词语，没有分；写得少，只要出现了关键词语，也极有可能是高分。而教材上专业的书面语言就是最好的示范，只有教材里的书面语，才能做到表述严谨、规范、简洁，才容易与阅卷标准达成一致，才能让阅卷老师给高分。平时要强化学生对</a:t>
            </a:r>
            <a:r>
              <a:rPr lang="zh-CN" altLang="en-US" sz="2800">
                <a:solidFill>
                  <a:srgbClr val="FF0000"/>
                </a:solidFill>
                <a:latin typeface="宋体" panose="02010600030101010101" pitchFamily="2" charset="-122"/>
                <a:ea typeface="宋体" panose="02010600030101010101" pitchFamily="2" charset="-122"/>
              </a:rPr>
              <a:t>教材正文</a:t>
            </a:r>
            <a:r>
              <a:rPr lang="zh-CN" altLang="en-US" sz="2800">
                <a:latin typeface="宋体" panose="02010600030101010101" pitchFamily="2" charset="-122"/>
                <a:ea typeface="宋体" panose="02010600030101010101" pitchFamily="2" charset="-122"/>
              </a:rPr>
              <a:t>的阅读记忆，养成积累并规范使用生物学术语的好习惯。</a:t>
            </a:r>
            <a:endParaRPr lang="zh-CN" altLang="en-US" sz="2800"/>
          </a:p>
        </p:txBody>
      </p:sp>
    </p:spTree>
    <p:custDataLst>
      <p:tags r:id="rId4"/>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54660" y="661670"/>
            <a:ext cx="8728075" cy="521970"/>
          </a:xfrm>
          <a:prstGeom prst="rect">
            <a:avLst/>
          </a:prstGeom>
          <a:noFill/>
        </p:spPr>
        <p:txBody>
          <a:bodyPr wrap="square" rtlCol="0">
            <a:spAutoFit/>
          </a:bodyPr>
          <a:lstStyle/>
          <a:p>
            <a:r>
              <a:rPr lang="zh-CN" altLang="en-US" sz="2800"/>
              <a:t>（</a:t>
            </a:r>
            <a:r>
              <a:rPr lang="en-US" altLang="zh-CN" sz="2800"/>
              <a:t>6</a:t>
            </a:r>
            <a:r>
              <a:rPr lang="zh-CN" altLang="en-US" sz="2800"/>
              <a:t>）三轮</a:t>
            </a:r>
            <a:r>
              <a:rPr lang="zh-CN" altLang="en-US" sz="2800">
                <a:sym typeface="+mn-ea"/>
              </a:rPr>
              <a:t>复习</a:t>
            </a:r>
            <a:r>
              <a:rPr lang="zh-CN" altLang="zh-CN" sz="2800" b="1">
                <a:latin typeface="微软雅黑" panose="020B0503020204020204" charset="-122"/>
                <a:ea typeface="微软雅黑" panose="020B0503020204020204" charset="-122"/>
                <a:cs typeface="微软雅黑" panose="020B0503020204020204" charset="-122"/>
                <a:sym typeface="+mn-ea"/>
              </a:rPr>
              <a:t>大强度、高密度的综合考练</a:t>
            </a:r>
            <a:r>
              <a:rPr lang="en-US" altLang="zh-CN" sz="2800"/>
              <a:t>  </a:t>
            </a:r>
            <a:endParaRPr lang="en-US" altLang="zh-CN" sz="2800"/>
          </a:p>
        </p:txBody>
      </p:sp>
      <p:sp>
        <p:nvSpPr>
          <p:cNvPr id="4" name="文本框 3"/>
          <p:cNvSpPr txBox="1"/>
          <p:nvPr>
            <p:custDataLst>
              <p:tags r:id="rId2"/>
            </p:custDataLst>
          </p:nvPr>
        </p:nvSpPr>
        <p:spPr>
          <a:xfrm>
            <a:off x="711835" y="1246505"/>
            <a:ext cx="9448800" cy="3969385"/>
          </a:xfrm>
          <a:prstGeom prst="rect">
            <a:avLst/>
          </a:prstGeom>
          <a:noFill/>
        </p:spPr>
        <p:txBody>
          <a:bodyPr wrap="square" rtlCol="0" anchor="t">
            <a:spAutoFit/>
          </a:bodyPr>
          <a:lstStyle/>
          <a:p>
            <a:r>
              <a:rPr lang="en-US" altLang="zh-CN" sz="2800">
                <a:sym typeface="+mn-ea"/>
              </a:rPr>
              <a:t>       </a:t>
            </a:r>
            <a:r>
              <a:rPr lang="zh-CN" altLang="en-US" sz="2800">
                <a:sym typeface="+mn-ea"/>
              </a:rPr>
              <a:t>综合仿真模拟演练</a:t>
            </a:r>
            <a:r>
              <a:rPr lang="zh-CN" sz="2800">
                <a:sym typeface="+mn-ea"/>
              </a:rPr>
              <a:t>，</a:t>
            </a:r>
            <a:r>
              <a:rPr lang="zh-CN" altLang="en-US" sz="2800">
                <a:solidFill>
                  <a:srgbClr val="FF0000"/>
                </a:solidFill>
                <a:sym typeface="+mn-ea"/>
              </a:rPr>
              <a:t>精选试卷</a:t>
            </a:r>
            <a:r>
              <a:rPr lang="zh-CN" altLang="en-US" sz="2800">
                <a:sym typeface="+mn-ea"/>
              </a:rPr>
              <a:t>尤为重要，</a:t>
            </a:r>
            <a:r>
              <a:rPr lang="zh-CN" sz="2800">
                <a:sym typeface="+mn-ea"/>
              </a:rPr>
              <a:t>要</a:t>
            </a:r>
            <a:r>
              <a:rPr lang="zh-CN" sz="2800">
                <a:solidFill>
                  <a:srgbClr val="FF0000"/>
                </a:solidFill>
                <a:sym typeface="+mn-ea"/>
              </a:rPr>
              <a:t>丰富试题的来源</a:t>
            </a:r>
            <a:r>
              <a:rPr lang="zh-CN" sz="2800">
                <a:sym typeface="+mn-ea"/>
              </a:rPr>
              <a:t>例如东三省名校模拟卷、地区联考卷、名校联盟卷、金太阳卷，精选试卷，练高质量的试卷。</a:t>
            </a:r>
            <a:endParaRPr lang="zh-CN" sz="2800">
              <a:sym typeface="+mn-ea"/>
            </a:endParaRPr>
          </a:p>
          <a:p>
            <a:r>
              <a:rPr lang="en-US" altLang="zh-CN" sz="2800">
                <a:sym typeface="+mn-ea"/>
              </a:rPr>
              <a:t>       </a:t>
            </a:r>
            <a:r>
              <a:rPr lang="zh-CN" sz="2800">
                <a:sym typeface="+mn-ea"/>
              </a:rPr>
              <a:t>高考真题新教材新课标省份单科试卷可以直接用全卷，</a:t>
            </a:r>
            <a:endParaRPr lang="zh-CN" sz="2800">
              <a:sym typeface="+mn-ea"/>
            </a:endParaRPr>
          </a:p>
          <a:p>
            <a:r>
              <a:rPr lang="zh-CN" sz="2800">
                <a:sym typeface="+mn-ea"/>
              </a:rPr>
              <a:t>老教材或老高考理综试卷要精选</a:t>
            </a:r>
            <a:r>
              <a:rPr lang="zh-CN" sz="2800">
                <a:solidFill>
                  <a:srgbClr val="FF0000"/>
                </a:solidFill>
                <a:sym typeface="+mn-ea"/>
              </a:rPr>
              <a:t>重组</a:t>
            </a:r>
            <a:r>
              <a:rPr lang="zh-CN" sz="2800">
                <a:sym typeface="+mn-ea"/>
              </a:rPr>
              <a:t>试卷。</a:t>
            </a:r>
            <a:endParaRPr lang="zh-CN" sz="2800">
              <a:sym typeface="+mn-ea"/>
            </a:endParaRPr>
          </a:p>
          <a:p>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FF0000"/>
                </a:solidFill>
                <a:latin typeface="+mj-ea"/>
                <a:ea typeface="+mj-ea"/>
                <a:cs typeface="微软雅黑" panose="020B0503020204020204" charset="-122"/>
                <a:sym typeface="+mn-ea"/>
              </a:rPr>
              <a:t>注意引导学生</a:t>
            </a:r>
            <a:r>
              <a:rPr lang="zh-CN" altLang="en-US" sz="2800" b="1">
                <a:solidFill>
                  <a:srgbClr val="0070C0"/>
                </a:solidFill>
                <a:latin typeface="+mj-ea"/>
                <a:ea typeface="+mj-ea"/>
                <a:cs typeface="微软雅黑" panose="020B0503020204020204" charset="-122"/>
                <a:sym typeface="+mn-ea"/>
              </a:rPr>
              <a:t>限时练针对性更强，效果更好</a:t>
            </a:r>
            <a:r>
              <a:rPr lang="zh-CN" altLang="en-US" sz="2800" b="1">
                <a:solidFill>
                  <a:srgbClr val="FF0000"/>
                </a:solidFill>
                <a:latin typeface="+mj-ea"/>
                <a:ea typeface="+mj-ea"/>
                <a:cs typeface="微软雅黑" panose="020B0503020204020204" charset="-122"/>
                <a:sym typeface="+mn-ea"/>
              </a:rPr>
              <a:t>。</a:t>
            </a:r>
            <a:endParaRPr lang="zh-CN" altLang="en-US" sz="2800" b="1">
              <a:solidFill>
                <a:srgbClr val="FF0000"/>
              </a:solidFill>
              <a:latin typeface="+mj-ea"/>
              <a:ea typeface="+mj-ea"/>
              <a:cs typeface="微软雅黑" panose="020B0503020204020204" charset="-122"/>
              <a:sym typeface="+mn-ea"/>
            </a:endParaRPr>
          </a:p>
          <a:p>
            <a:r>
              <a:rPr lang="en-US" altLang="zh-CN" sz="2800" b="1">
                <a:solidFill>
                  <a:srgbClr val="FF0000"/>
                </a:solidFill>
                <a:latin typeface="+mj-ea"/>
                <a:ea typeface="+mj-ea"/>
                <a:cs typeface="微软雅黑" panose="020B0503020204020204" charset="-122"/>
                <a:sym typeface="+mn-ea"/>
              </a:rPr>
              <a:t>      </a:t>
            </a:r>
            <a:r>
              <a:rPr lang="zh-CN" altLang="en-US" sz="2800" b="1">
                <a:solidFill>
                  <a:srgbClr val="FF0000"/>
                </a:solidFill>
                <a:latin typeface="+mj-ea"/>
                <a:ea typeface="+mj-ea"/>
                <a:cs typeface="微软雅黑" panose="020B0503020204020204" charset="-122"/>
                <a:sym typeface="+mn-ea"/>
              </a:rPr>
              <a:t>注意引导学生</a:t>
            </a:r>
            <a:r>
              <a:rPr lang="zh-CN" altLang="en-US" sz="2800" b="1">
                <a:solidFill>
                  <a:srgbClr val="0070C0"/>
                </a:solidFill>
                <a:latin typeface="+mj-ea"/>
                <a:ea typeface="+mj-ea"/>
                <a:cs typeface="微软雅黑" panose="020B0503020204020204" charset="-122"/>
                <a:sym typeface="+mn-ea"/>
              </a:rPr>
              <a:t>针对知识性错误从教材找根源</a:t>
            </a:r>
            <a:r>
              <a:rPr lang="zh-CN" altLang="en-US" sz="2800" b="1">
                <a:solidFill>
                  <a:srgbClr val="FF0000"/>
                </a:solidFill>
                <a:latin typeface="+mj-ea"/>
                <a:ea typeface="+mj-ea"/>
                <a:cs typeface="微软雅黑" panose="020B0503020204020204" charset="-122"/>
                <a:sym typeface="+mn-ea"/>
              </a:rPr>
              <a:t>。</a:t>
            </a:r>
            <a:endParaRPr lang="zh-CN" altLang="en-US" sz="2800" b="1">
              <a:solidFill>
                <a:srgbClr val="FF0000"/>
              </a:solidFill>
              <a:latin typeface="+mj-ea"/>
              <a:ea typeface="+mj-ea"/>
              <a:cs typeface="微软雅黑" panose="020B0503020204020204" charset="-122"/>
              <a:sym typeface="+mn-ea"/>
            </a:endParaRPr>
          </a:p>
          <a:p>
            <a:r>
              <a:rPr lang="en-US" altLang="zh-CN" sz="2800">
                <a:solidFill>
                  <a:srgbClr val="FF0000"/>
                </a:solidFill>
                <a:latin typeface="+mj-ea"/>
                <a:ea typeface="+mj-ea"/>
                <a:sym typeface="+mn-ea"/>
              </a:rPr>
              <a:t>      </a:t>
            </a:r>
            <a:r>
              <a:rPr lang="zh-CN" altLang="en-US" sz="2800" b="1">
                <a:solidFill>
                  <a:srgbClr val="FF0000"/>
                </a:solidFill>
                <a:latin typeface="+mj-ea"/>
                <a:ea typeface="+mj-ea"/>
                <a:sym typeface="+mn-ea"/>
              </a:rPr>
              <a:t>注重引导学生</a:t>
            </a:r>
            <a:r>
              <a:rPr lang="zh-CN" altLang="en-US" sz="2800" b="1">
                <a:solidFill>
                  <a:srgbClr val="0070C0"/>
                </a:solidFill>
                <a:latin typeface="+mj-ea"/>
                <a:ea typeface="+mj-ea"/>
                <a:sym typeface="+mn-ea"/>
              </a:rPr>
              <a:t>同时兼顾基础知识的巩固</a:t>
            </a:r>
            <a:r>
              <a:rPr lang="zh-CN" altLang="en-US" sz="2800" b="1">
                <a:solidFill>
                  <a:srgbClr val="FF0000"/>
                </a:solidFill>
                <a:latin typeface="+mj-ea"/>
                <a:ea typeface="+mj-ea"/>
                <a:sym typeface="+mn-ea"/>
              </a:rPr>
              <a:t>。</a:t>
            </a:r>
            <a:endParaRPr lang="zh-CN" altLang="en-US" sz="2800" b="1">
              <a:solidFill>
                <a:srgbClr val="FF0000"/>
              </a:solidFill>
              <a:latin typeface="+mj-ea"/>
              <a:ea typeface="+mj-ea"/>
              <a:sym typeface="+mn-ea"/>
            </a:endParaRPr>
          </a:p>
          <a:p>
            <a:r>
              <a:rPr lang="en-US" altLang="zh-CN" sz="2800" b="1">
                <a:solidFill>
                  <a:srgbClr val="FF0000"/>
                </a:solidFill>
                <a:latin typeface="+mj-ea"/>
                <a:ea typeface="+mj-ea"/>
                <a:sym typeface="+mn-ea"/>
              </a:rPr>
              <a:t>      </a:t>
            </a:r>
            <a:r>
              <a:rPr lang="zh-CN" altLang="en-US" sz="2800" b="1">
                <a:solidFill>
                  <a:srgbClr val="FF0000"/>
                </a:solidFill>
                <a:latin typeface="+mj-ea"/>
                <a:ea typeface="+mj-ea"/>
                <a:sym typeface="+mn-ea"/>
              </a:rPr>
              <a:t>注意跟踪尖子生的考试成绩，</a:t>
            </a:r>
            <a:r>
              <a:rPr lang="zh-CN" altLang="en-US" sz="2800" b="1">
                <a:solidFill>
                  <a:srgbClr val="0070C0"/>
                </a:solidFill>
                <a:latin typeface="+mj-ea"/>
                <a:ea typeface="+mj-ea"/>
                <a:sym typeface="+mn-ea"/>
              </a:rPr>
              <a:t>及时解决尖子生的问题。</a:t>
            </a:r>
            <a:endParaRPr lang="zh-CN" altLang="en-US" sz="2800" b="1">
              <a:solidFill>
                <a:srgbClr val="0070C0"/>
              </a:solidFill>
              <a:latin typeface="+mj-ea"/>
              <a:ea typeface="+mj-ea"/>
              <a:sym typeface="+mn-ea"/>
            </a:endParaRPr>
          </a:p>
        </p:txBody>
      </p:sp>
    </p:spTree>
    <p:custDataLst>
      <p:tags r:id="rId3"/>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15595" y="599440"/>
            <a:ext cx="5339080" cy="521970"/>
          </a:xfrm>
          <a:prstGeom prst="rect">
            <a:avLst/>
          </a:prstGeom>
          <a:noFill/>
        </p:spPr>
        <p:txBody>
          <a:bodyPr wrap="square" rtlCol="0" anchor="t">
            <a:spAutoFit/>
          </a:bodyPr>
          <a:lstStyle/>
          <a:p>
            <a:r>
              <a:rPr lang="zh-CN" altLang="en-US" sz="2800" b="1">
                <a:sym typeface="+mn-ea"/>
              </a:rPr>
              <a:t>（</a:t>
            </a:r>
            <a:r>
              <a:rPr lang="en-US" altLang="zh-CN" sz="2800" b="1">
                <a:sym typeface="+mn-ea"/>
              </a:rPr>
              <a:t>7</a:t>
            </a:r>
            <a:r>
              <a:rPr lang="zh-CN" altLang="en-US" sz="2800" b="1">
                <a:sym typeface="+mn-ea"/>
              </a:rPr>
              <a:t>）后期向规范答题再要分</a:t>
            </a:r>
            <a:endParaRPr lang="zh-CN" altLang="en-US" sz="2800" b="1">
              <a:sym typeface="+mn-ea"/>
            </a:endParaRPr>
          </a:p>
        </p:txBody>
      </p:sp>
      <p:sp>
        <p:nvSpPr>
          <p:cNvPr id="5" name="文本框 4"/>
          <p:cNvSpPr txBox="1"/>
          <p:nvPr>
            <p:custDataLst>
              <p:tags r:id="rId2"/>
            </p:custDataLst>
          </p:nvPr>
        </p:nvSpPr>
        <p:spPr>
          <a:xfrm>
            <a:off x="1000513" y="3173901"/>
            <a:ext cx="9177219" cy="1814830"/>
          </a:xfrm>
          <a:prstGeom prst="rect">
            <a:avLst/>
          </a:prstGeom>
          <a:noFill/>
        </p:spPr>
        <p:txBody>
          <a:bodyPr wrap="square" rtlCol="0">
            <a:spAutoFit/>
          </a:bodyPr>
          <a:lstStyle/>
          <a:p>
            <a:pPr algn="just"/>
            <a:r>
              <a:rPr lang="en-US" altLang="zh-CN" sz="2800" b="1" spc="40">
                <a:solidFill>
                  <a:schemeClr val="dk1"/>
                </a:solidFill>
                <a:latin typeface="微软雅黑" panose="020B0503020204020204" charset="-122"/>
                <a:ea typeface="微软雅黑" panose="020B0503020204020204" charset="-122"/>
                <a:cs typeface="微软雅黑" panose="020B0503020204020204" charset="-122"/>
              </a:rPr>
              <a:t>2)</a:t>
            </a:r>
            <a:r>
              <a:rPr lang="zh-CN" altLang="zh-CN" sz="2800" b="1" spc="40">
                <a:solidFill>
                  <a:schemeClr val="dk1"/>
                </a:solidFill>
                <a:latin typeface="微软雅黑" panose="020B0503020204020204" charset="-122"/>
                <a:ea typeface="微软雅黑" panose="020B0503020204020204" charset="-122"/>
                <a:cs typeface="微软雅黑" panose="020B0503020204020204" charset="-122"/>
              </a:rPr>
              <a:t>标准答案为专业术语、专有名词</a:t>
            </a:r>
            <a:endParaRPr lang="zh-CN" altLang="zh-CN" sz="2800" b="1">
              <a:solidFill>
                <a:schemeClr val="dk1"/>
              </a:solidFill>
              <a:latin typeface="微软雅黑" panose="020B0503020204020204" charset="-122"/>
              <a:ea typeface="微软雅黑" panose="020B0503020204020204" charset="-122"/>
              <a:cs typeface="微软雅黑" panose="020B0503020204020204" charset="-122"/>
            </a:endParaRPr>
          </a:p>
          <a:p>
            <a:pPr algn="just"/>
            <a:r>
              <a:rPr lang="zh-CN" altLang="zh-CN" sz="2800" spc="40">
                <a:solidFill>
                  <a:schemeClr val="dk1"/>
                </a:solidFill>
                <a:latin typeface="微软雅黑" panose="020B0503020204020204" charset="-122"/>
                <a:ea typeface="微软雅黑" panose="020B0503020204020204" charset="-122"/>
                <a:cs typeface="微软雅黑" panose="020B0503020204020204" charset="-122"/>
              </a:rPr>
              <a:t>注意不能出现错别字，要写全称，不能简写。</a:t>
            </a:r>
            <a:endParaRPr lang="en-US" altLang="zh-CN" sz="2800" spc="40">
              <a:solidFill>
                <a:schemeClr val="dk1"/>
              </a:solidFill>
              <a:latin typeface="微软雅黑" panose="020B0503020204020204" charset="-122"/>
              <a:ea typeface="微软雅黑" panose="020B0503020204020204" charset="-122"/>
              <a:cs typeface="微软雅黑" panose="020B0503020204020204" charset="-122"/>
            </a:endParaRPr>
          </a:p>
          <a:p>
            <a:pPr algn="just"/>
            <a:r>
              <a:rPr lang="en-US" altLang="zh-CN" sz="2800" spc="40">
                <a:solidFill>
                  <a:schemeClr val="dk1"/>
                </a:solidFill>
                <a:latin typeface="微软雅黑" panose="020B0503020204020204" charset="-122"/>
                <a:ea typeface="微软雅黑" panose="020B0503020204020204" charset="-122"/>
                <a:cs typeface="微软雅黑" panose="020B0503020204020204" charset="-122"/>
              </a:rPr>
              <a:t> 3)</a:t>
            </a:r>
            <a:r>
              <a:rPr lang="zh-CN" altLang="zh-CN" sz="2800" b="1" spc="40">
                <a:solidFill>
                  <a:schemeClr val="dk1"/>
                </a:solidFill>
                <a:latin typeface="微软雅黑" panose="020B0503020204020204" charset="-122"/>
                <a:ea typeface="微软雅黑" panose="020B0503020204020204" charset="-122"/>
                <a:cs typeface="微软雅黑" panose="020B0503020204020204" charset="-122"/>
              </a:rPr>
              <a:t>满分答案为整合语言</a:t>
            </a:r>
            <a:endParaRPr lang="zh-CN" altLang="zh-CN" sz="2800" b="1">
              <a:solidFill>
                <a:schemeClr val="dk1"/>
              </a:solidFill>
              <a:latin typeface="微软雅黑" panose="020B0503020204020204" charset="-122"/>
              <a:ea typeface="微软雅黑" panose="020B0503020204020204" charset="-122"/>
              <a:cs typeface="微软雅黑" panose="020B0503020204020204" charset="-122"/>
            </a:endParaRPr>
          </a:p>
          <a:p>
            <a:pPr algn="just"/>
            <a:r>
              <a:rPr lang="zh-CN" altLang="zh-CN" sz="2800" spc="40">
                <a:solidFill>
                  <a:schemeClr val="dk1"/>
                </a:solidFill>
                <a:latin typeface="微软雅黑" panose="020B0503020204020204" charset="-122"/>
                <a:ea typeface="微软雅黑" panose="020B0503020204020204" charset="-122"/>
                <a:cs typeface="微软雅黑" panose="020B0503020204020204" charset="-122"/>
              </a:rPr>
              <a:t>分析原因必须</a:t>
            </a:r>
            <a:r>
              <a:rPr lang="zh-CN" altLang="en-US" sz="2800" spc="40">
                <a:solidFill>
                  <a:schemeClr val="dk1"/>
                </a:solidFill>
                <a:latin typeface="微软雅黑" panose="020B0503020204020204" charset="-122"/>
                <a:ea typeface="微软雅黑" panose="020B0503020204020204" charset="-122"/>
                <a:cs typeface="微软雅黑" panose="020B0503020204020204" charset="-122"/>
              </a:rPr>
              <a:t>逻辑严谨</a:t>
            </a:r>
            <a:r>
              <a:rPr lang="zh-CN" altLang="zh-CN" sz="2800" spc="40">
                <a:solidFill>
                  <a:schemeClr val="dk1"/>
                </a:solidFill>
                <a:latin typeface="微软雅黑" panose="020B0503020204020204" charset="-122"/>
                <a:ea typeface="微软雅黑" panose="020B0503020204020204" charset="-122"/>
                <a:cs typeface="微软雅黑" panose="020B0503020204020204" charset="-122"/>
              </a:rPr>
              <a:t>，分析问题要全面。</a:t>
            </a:r>
            <a:endParaRPr lang="zh-CN" altLang="zh-CN" sz="2800" b="1" spc="40">
              <a:solidFill>
                <a:schemeClr val="dk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6" name="矩形 5"/>
          <p:cNvSpPr/>
          <p:nvPr>
            <p:custDataLst>
              <p:tags r:id="rId3"/>
            </p:custDataLst>
          </p:nvPr>
        </p:nvSpPr>
        <p:spPr>
          <a:xfrm>
            <a:off x="1000834" y="1187061"/>
            <a:ext cx="7406187" cy="1814830"/>
          </a:xfrm>
          <a:prstGeom prst="rect">
            <a:avLst/>
          </a:prstGeom>
        </p:spPr>
        <p:txBody>
          <a:bodyPr wrap="square">
            <a:spAutoFit/>
          </a:bodyPr>
          <a:lstStyle/>
          <a:p>
            <a:pPr lvl="0" algn="just">
              <a:lnSpc>
                <a:spcPct val="100000"/>
              </a:lnSpc>
              <a:spcBef>
                <a:spcPct val="0"/>
              </a:spcBef>
            </a:pPr>
            <a:r>
              <a:rPr lang="en-US" altLang="zh-CN" sz="2800" b="1" spc="4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zh-CN" sz="2800" b="1" spc="4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填空题规范答题策略</a:t>
            </a:r>
            <a:endParaRPr lang="zh-CN"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r>
              <a:rPr lang="zh-CN" altLang="zh-CN" sz="2800" spc="4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卷面公正，字迹清晰</a:t>
            </a:r>
            <a:endParaRPr lang="zh-CN"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r>
              <a:rPr lang="zh-CN" altLang="zh-CN" sz="2800" spc="4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使用专业术语</a:t>
            </a:r>
            <a:endParaRPr lang="zh-CN"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r>
              <a:rPr lang="zh-CN" altLang="zh-CN" sz="2800" spc="4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长空注意逻辑，因果关系</a:t>
            </a:r>
            <a:endParaRPr lang="zh-CN"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8"/>
          <p:cNvSpPr txBox="1"/>
          <p:nvPr>
            <p:custDataLst>
              <p:tags r:id="rId4"/>
            </p:custDataLst>
          </p:nvPr>
        </p:nvSpPr>
        <p:spPr>
          <a:xfrm>
            <a:off x="1107193" y="5161943"/>
            <a:ext cx="6362700" cy="436245"/>
          </a:xfrm>
          <a:prstGeom prst="rect">
            <a:avLst/>
          </a:prstGeom>
          <a:noFill/>
          <a:ln w="9525">
            <a:noFill/>
          </a:ln>
        </p:spPr>
        <p:txBody>
          <a:bodyPr wrap="square" lIns="68575" tIns="34287" rIns="68575" bIns="34287" anchor="t">
            <a:spAutoFit/>
          </a:bodyPr>
          <a:lstStyle/>
          <a:p>
            <a:pPr defTabSz="825500" eaLnBrk="0" hangingPunct="0"/>
            <a:r>
              <a:rPr lang="zh-CN" altLang="en-US" sz="2400" b="1">
                <a:solidFill>
                  <a:srgbClr val="FF0000"/>
                </a:solidFill>
                <a:latin typeface="+mn-ea"/>
                <a:ea typeface="+mn-ea"/>
              </a:rPr>
              <a:t>规范答题、非智力失分，时时刻刻需要强调！</a:t>
            </a:r>
            <a:endParaRPr lang="zh-CN" altLang="en-US" sz="2400" b="1">
              <a:solidFill>
                <a:srgbClr val="FF0000"/>
              </a:solidFill>
              <a:latin typeface="+mn-ea"/>
              <a:ea typeface="+mn-ea"/>
            </a:endParaRPr>
          </a:p>
        </p:txBody>
      </p:sp>
    </p:spTree>
    <p:custDataLst>
      <p:tags r:id="rId5"/>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4294967295"/>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0" y="1283335"/>
            <a:ext cx="11767185" cy="4898390"/>
          </a:xfrm>
        </p:spPr>
      </p:pic>
      <p:sp>
        <p:nvSpPr>
          <p:cNvPr id="2" name="文本框 1"/>
          <p:cNvSpPr txBox="1"/>
          <p:nvPr>
            <p:custDataLst>
              <p:tags r:id="rId3"/>
            </p:custDataLst>
          </p:nvPr>
        </p:nvSpPr>
        <p:spPr>
          <a:xfrm>
            <a:off x="2689225" y="576580"/>
            <a:ext cx="6096000" cy="706755"/>
          </a:xfrm>
          <a:prstGeom prst="rect">
            <a:avLst/>
          </a:prstGeom>
          <a:noFill/>
        </p:spPr>
        <p:txBody>
          <a:bodyPr wrap="square" rtlCol="0" anchor="t">
            <a:spAutoFit/>
          </a:bodyPr>
          <a:lstStyle/>
          <a:p>
            <a:r>
              <a:rPr lang="zh-CN" altLang="en-US" sz="4000" b="1">
                <a:solidFill>
                  <a:srgbClr val="0000CC"/>
                </a:solidFill>
                <a:latin typeface="黑体" panose="02010609060101010101" pitchFamily="49" charset="-122"/>
                <a:ea typeface="黑体" panose="02010609060101010101" pitchFamily="49" charset="-122"/>
                <a:sym typeface="+mn-ea"/>
              </a:rPr>
              <a:t>二、三轮复习成功的标准</a:t>
            </a:r>
            <a:endParaRPr lang="zh-CN" altLang="en-US" sz="4000" b="1">
              <a:solidFill>
                <a:srgbClr val="0000CC"/>
              </a:solidFill>
              <a:latin typeface="黑体" panose="02010609060101010101" pitchFamily="49" charset="-122"/>
              <a:ea typeface="黑体" panose="02010609060101010101" pitchFamily="49" charset="-122"/>
              <a:sym typeface="+mn-ea"/>
            </a:endParaRPr>
          </a:p>
        </p:txBody>
      </p:sp>
    </p:spTree>
    <p:custDataLst>
      <p:tags r:id="rId4"/>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标题 1"/>
          <p:cNvSpPr>
            <a:spLocks noGrp="1"/>
          </p:cNvSpPr>
          <p:nvPr>
            <p:custDataLst>
              <p:tags r:id="rId1"/>
            </p:custDataLst>
          </p:nvPr>
        </p:nvSpPr>
        <p:spPr>
          <a:xfrm>
            <a:off x="2515244" y="335868"/>
            <a:ext cx="7962900" cy="920750"/>
          </a:xfrm>
          <a:prstGeom prst="rect">
            <a:avLst/>
          </a:prstGeom>
          <a:noFill/>
          <a:ln w="9525">
            <a:noFill/>
          </a:ln>
        </p:spPr>
        <p:txBody>
          <a:bodyPr wrap="square" lIns="91440" tIns="45720" rIns="91440" bIns="45720" anchor="ctr" anchorCtr="0"/>
          <a:lstStyle/>
          <a:p>
            <a:pPr algn="just" fontAlgn="auto">
              <a:lnSpc>
                <a:spcPct val="150000"/>
              </a:lnSpc>
            </a:pPr>
            <a:r>
              <a:rPr lang="en-US" altLang="zh-CN" sz="2800" b="1" cap="small">
                <a:solidFill>
                  <a:srgbClr val="002060"/>
                </a:solidFill>
                <a:latin typeface="微软雅黑" panose="020B0503020204020204" charset="-122"/>
                <a:ea typeface="微软雅黑" panose="020B0503020204020204" charset="-122"/>
                <a:sym typeface="+mn-ea"/>
              </a:rPr>
              <a:t>高考评价体系主要内容—— “一核四层四翼”</a:t>
            </a:r>
            <a:endParaRPr lang="en-US" altLang="zh-CN" sz="2800" b="1" cap="small">
              <a:solidFill>
                <a:srgbClr val="002060"/>
              </a:solidFill>
              <a:latin typeface="微软雅黑" panose="020B0503020204020204" charset="-122"/>
              <a:ea typeface="微软雅黑" panose="020B0503020204020204" charset="-122"/>
            </a:endParaRPr>
          </a:p>
        </p:txBody>
      </p:sp>
      <p:sp>
        <p:nvSpPr>
          <p:cNvPr id="40" name="矩形 39"/>
          <p:cNvSpPr/>
          <p:nvPr>
            <p:custDataLst>
              <p:tags r:id="rId2"/>
            </p:custDataLst>
          </p:nvPr>
        </p:nvSpPr>
        <p:spPr>
          <a:xfrm>
            <a:off x="1953963" y="1097448"/>
            <a:ext cx="8372040" cy="5296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custDataLst>
              <p:tags r:id="rId3"/>
            </p:custDataLst>
          </p:nvPr>
        </p:nvPicPr>
        <p:blipFill>
          <a:blip r:embed="rId4"/>
          <a:srcRect l="2313" r="2313"/>
          <a:stretch>
            <a:fillRect/>
          </a:stretch>
        </p:blipFill>
        <p:spPr>
          <a:xfrm>
            <a:off x="5455294" y="1435688"/>
            <a:ext cx="6269355" cy="4608195"/>
          </a:xfrm>
          <a:custGeom>
            <a:avLst/>
            <a:gdLst/>
            <a:ahLst/>
            <a:cxnLst>
              <a:cxn ang="3">
                <a:pos x="hc" y="t"/>
              </a:cxn>
              <a:cxn ang="cd2">
                <a:pos x="l" y="vc"/>
              </a:cxn>
              <a:cxn ang="cd4">
                <a:pos x="hc" y="b"/>
              </a:cxn>
              <a:cxn ang="0">
                <a:pos x="r" y="vc"/>
              </a:cxn>
            </a:cxnLst>
            <a:rect l="l" t="t" r="r" b="b"/>
            <a:pathLst>
              <a:path w="6960" h="4080">
                <a:moveTo>
                  <a:pt x="0" y="0"/>
                </a:moveTo>
                <a:lnTo>
                  <a:pt x="6960" y="0"/>
                </a:lnTo>
                <a:lnTo>
                  <a:pt x="6960" y="4080"/>
                </a:lnTo>
                <a:lnTo>
                  <a:pt x="0" y="4080"/>
                </a:lnTo>
                <a:lnTo>
                  <a:pt x="0" y="0"/>
                </a:lnTo>
                <a:close/>
              </a:path>
            </a:pathLst>
          </a:custGeom>
        </p:spPr>
      </p:pic>
      <p:pic>
        <p:nvPicPr>
          <p:cNvPr id="192518" name="图片 1"/>
          <p:cNvPicPr>
            <a:picLocks noChangeAspect="1"/>
          </p:cNvPicPr>
          <p:nvPr>
            <p:custDataLst>
              <p:tags r:id="rId5"/>
            </p:custDataLst>
          </p:nvPr>
        </p:nvPicPr>
        <p:blipFill>
          <a:blip r:embed="rId6"/>
          <a:srcRect l="4053" t="2976" r="5103"/>
          <a:stretch>
            <a:fillRect/>
          </a:stretch>
        </p:blipFill>
        <p:spPr>
          <a:xfrm>
            <a:off x="228609" y="1341708"/>
            <a:ext cx="5022215" cy="5029200"/>
          </a:xfrm>
          <a:prstGeom prst="ellipse">
            <a:avLst/>
          </a:prstGeom>
          <a:noFill/>
          <a:ln w="9525">
            <a:noFill/>
          </a:ln>
        </p:spPr>
      </p:pic>
    </p:spTree>
    <p:custDataLst>
      <p:tags r:id="rId7"/>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10"/>
          <p:cNvSpPr/>
          <p:nvPr>
            <p:custDataLst>
              <p:tags r:id="rId1"/>
            </p:custDataLst>
          </p:nvPr>
        </p:nvSpPr>
        <p:spPr>
          <a:xfrm>
            <a:off x="2195770" y="759867"/>
            <a:ext cx="6265842" cy="685886"/>
          </a:xfrm>
          <a:prstGeom prst="rect">
            <a:avLst/>
          </a:prstGeom>
          <a:blipFill>
            <a:blip r:embed="rId2"/>
            <a:stretch>
              <a:fillRect/>
            </a:stretch>
          </a:blipFill>
        </p:spPr>
        <p:txBody>
          <a:bodyPr wrap="square" lIns="0" tIns="0" rIns="0" bIns="0" rtlCol="0"/>
          <a:lstStyle/>
          <a:p>
            <a:endParaRPr sz="2800"/>
          </a:p>
        </p:txBody>
      </p:sp>
      <p:sp>
        <p:nvSpPr>
          <p:cNvPr id="18" name="object 20"/>
          <p:cNvSpPr/>
          <p:nvPr>
            <p:custDataLst>
              <p:tags r:id="rId3"/>
            </p:custDataLst>
          </p:nvPr>
        </p:nvSpPr>
        <p:spPr>
          <a:xfrm>
            <a:off x="4145279" y="4911852"/>
            <a:ext cx="6786880" cy="441959"/>
          </a:xfrm>
          <a:custGeom>
            <a:avLst/>
            <a:gdLst/>
            <a:ahLst/>
            <a:cxnLst/>
            <a:rect l="l" t="t" r="r" b="b"/>
            <a:pathLst>
              <a:path w="6786880" h="441959">
                <a:moveTo>
                  <a:pt x="0" y="0"/>
                </a:moveTo>
                <a:lnTo>
                  <a:pt x="6786372" y="0"/>
                </a:lnTo>
                <a:lnTo>
                  <a:pt x="6786372" y="441960"/>
                </a:lnTo>
                <a:lnTo>
                  <a:pt x="0" y="441960"/>
                </a:lnTo>
                <a:lnTo>
                  <a:pt x="0" y="0"/>
                </a:lnTo>
                <a:close/>
              </a:path>
            </a:pathLst>
          </a:custGeom>
          <a:solidFill>
            <a:srgbClr val="E9F6DC"/>
          </a:solidFill>
        </p:spPr>
        <p:txBody>
          <a:bodyPr wrap="square" lIns="0" tIns="0" rIns="0" bIns="0" rtlCol="0"/>
          <a:lstStyle/>
          <a:p/>
        </p:txBody>
      </p:sp>
      <p:sp>
        <p:nvSpPr>
          <p:cNvPr id="30" name="TextBox 29"/>
          <p:cNvSpPr txBox="1"/>
          <p:nvPr>
            <p:custDataLst>
              <p:tags r:id="rId4"/>
            </p:custDataLst>
          </p:nvPr>
        </p:nvSpPr>
        <p:spPr>
          <a:xfrm>
            <a:off x="2210937" y="1596789"/>
            <a:ext cx="7574508" cy="4030980"/>
          </a:xfrm>
          <a:prstGeom prst="rect">
            <a:avLst/>
          </a:prstGeom>
          <a:noFill/>
        </p:spPr>
        <p:txBody>
          <a:bodyPr wrap="square" rtlCol="0">
            <a:spAutoFit/>
          </a:bodyPr>
          <a:lstStyle/>
          <a:p>
            <a:r>
              <a:rPr lang="en-US" altLang="zh-CN" sz="3200"/>
              <a:t>1</a:t>
            </a:r>
            <a:r>
              <a:rPr lang="zh-CN" altLang="en-US" sz="3200"/>
              <a:t>、</a:t>
            </a:r>
            <a:r>
              <a:rPr lang="zh-CN" altLang="en-US" sz="3200">
                <a:solidFill>
                  <a:srgbClr val="FF0000"/>
                </a:solidFill>
              </a:rPr>
              <a:t>阅读量和阅读能力不足</a:t>
            </a:r>
            <a:endParaRPr lang="en-US" altLang="zh-CN" sz="3200"/>
          </a:p>
          <a:p>
            <a:r>
              <a:rPr lang="en-US" altLang="zh-CN" sz="3200"/>
              <a:t>2</a:t>
            </a:r>
            <a:r>
              <a:rPr lang="zh-CN" altLang="en-US" sz="3200"/>
              <a:t>、答题时间紧</a:t>
            </a:r>
            <a:endParaRPr lang="en-US" altLang="zh-CN" sz="3200"/>
          </a:p>
          <a:p>
            <a:r>
              <a:rPr lang="en-US" altLang="zh-CN" sz="3200"/>
              <a:t>2</a:t>
            </a:r>
            <a:r>
              <a:rPr lang="zh-CN" altLang="en-US" sz="3200"/>
              <a:t>、</a:t>
            </a:r>
            <a:r>
              <a:rPr lang="zh-CN" altLang="en-US" sz="3200">
                <a:solidFill>
                  <a:srgbClr val="FF0000"/>
                </a:solidFill>
              </a:rPr>
              <a:t>复杂情境题解题方法少</a:t>
            </a:r>
            <a:endParaRPr lang="en-US" altLang="zh-CN" sz="3200"/>
          </a:p>
          <a:p>
            <a:r>
              <a:rPr lang="en-US" altLang="zh-CN" sz="3200"/>
              <a:t>3</a:t>
            </a:r>
            <a:r>
              <a:rPr lang="zh-CN" altLang="en-US" sz="3200"/>
              <a:t>、知识面窄、新知识迁移能力不足</a:t>
            </a:r>
            <a:endParaRPr lang="en-US" altLang="zh-CN" sz="3200"/>
          </a:p>
          <a:p>
            <a:r>
              <a:rPr lang="en-US" altLang="zh-CN" sz="3200"/>
              <a:t>4</a:t>
            </a:r>
            <a:r>
              <a:rPr lang="zh-CN" altLang="en-US" sz="3200"/>
              <a:t>、</a:t>
            </a:r>
            <a:r>
              <a:rPr lang="zh-CN" altLang="en-US" sz="3200">
                <a:solidFill>
                  <a:srgbClr val="FF0000"/>
                </a:solidFill>
              </a:rPr>
              <a:t>不定选错误率高</a:t>
            </a:r>
            <a:endParaRPr lang="en-US" altLang="zh-CN" sz="3200"/>
          </a:p>
          <a:p>
            <a:r>
              <a:rPr lang="en-US" altLang="zh-CN" sz="3200"/>
              <a:t>5</a:t>
            </a:r>
            <a:r>
              <a:rPr lang="zh-CN" altLang="en-US" sz="3200"/>
              <a:t>、长句组织能力不足</a:t>
            </a:r>
            <a:endParaRPr lang="en-US" altLang="zh-CN" sz="3200"/>
          </a:p>
          <a:p>
            <a:r>
              <a:rPr lang="en-US" altLang="zh-CN" sz="3200"/>
              <a:t>6</a:t>
            </a:r>
            <a:r>
              <a:rPr lang="zh-CN" altLang="en-US" sz="3200"/>
              <a:t>、实验思路与步骤答题混乱</a:t>
            </a:r>
            <a:endParaRPr lang="en-US" altLang="zh-CN" sz="3200"/>
          </a:p>
          <a:p>
            <a:endParaRPr lang="zh-CN" altLang="en-US" sz="320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57225" y="590550"/>
            <a:ext cx="6096000" cy="521970"/>
          </a:xfrm>
          <a:prstGeom prst="rect">
            <a:avLst/>
          </a:prstGeom>
          <a:noFill/>
        </p:spPr>
        <p:txBody>
          <a:bodyPr wrap="square" rtlCol="0" anchor="t">
            <a:spAutoFit/>
          </a:bodyPr>
          <a:lstStyle/>
          <a:p>
            <a:pPr indent="0" algn="just" fontAlgn="auto">
              <a:lnSpc>
                <a:spcPct val="100000"/>
              </a:lnSpc>
            </a:pPr>
            <a:r>
              <a:rPr lang="zh-CN" sz="2800" b="1">
                <a:latin typeface="华文细黑" panose="02010600040101010101" pitchFamily="2" charset="-122"/>
                <a:ea typeface="华文细黑" panose="02010600040101010101" pitchFamily="2" charset="-122"/>
                <a:sym typeface="+mn-ea"/>
              </a:rPr>
              <a:t>四、新高考</a:t>
            </a:r>
            <a:r>
              <a:rPr lang="zh-CN" sz="2800" b="1">
                <a:solidFill>
                  <a:srgbClr val="FF0000"/>
                </a:solidFill>
                <a:latin typeface="华文细黑" panose="02010600040101010101" pitchFamily="2" charset="-122"/>
                <a:ea typeface="华文细黑" panose="02010600040101010101" pitchFamily="2" charset="-122"/>
                <a:sym typeface="+mn-ea"/>
              </a:rPr>
              <a:t>首考</a:t>
            </a:r>
            <a:r>
              <a:rPr lang="zh-CN" sz="2800" b="1">
                <a:latin typeface="华文细黑" panose="02010600040101010101" pitchFamily="2" charset="-122"/>
                <a:ea typeface="华文细黑" panose="02010600040101010101" pitchFamily="2" charset="-122"/>
                <a:sym typeface="+mn-ea"/>
              </a:rPr>
              <a:t>十点备考建议</a:t>
            </a:r>
            <a:endParaRPr lang="zh-CN" altLang="en-US" sz="2800" b="1">
              <a:latin typeface="华文细黑" panose="02010600040101010101" pitchFamily="2" charset="-122"/>
              <a:ea typeface="华文细黑" panose="02010600040101010101" pitchFamily="2" charset="-122"/>
              <a:sym typeface="+mn-ea"/>
            </a:endParaRPr>
          </a:p>
        </p:txBody>
      </p:sp>
      <p:sp>
        <p:nvSpPr>
          <p:cNvPr id="100" name="文本框 99"/>
          <p:cNvSpPr txBox="1"/>
          <p:nvPr>
            <p:custDataLst>
              <p:tags r:id="rId2"/>
            </p:custDataLst>
          </p:nvPr>
        </p:nvSpPr>
        <p:spPr>
          <a:xfrm>
            <a:off x="755015" y="1112520"/>
            <a:ext cx="11360150" cy="1814830"/>
          </a:xfrm>
          <a:prstGeom prst="rect">
            <a:avLst/>
          </a:prstGeom>
          <a:noFill/>
          <a:ln w="9525">
            <a:noFill/>
          </a:ln>
        </p:spPr>
        <p:txBody>
          <a:bodyPr wrap="square">
            <a:spAutoFit/>
          </a:bodyPr>
          <a:lstStyle/>
          <a:p>
            <a:pPr indent="0"/>
            <a:r>
              <a:rPr lang="zh-CN" sz="2800" b="1">
                <a:ea typeface="宋体" panose="02010600030101010101" pitchFamily="2" charset="-122"/>
              </a:rPr>
              <a:t>1、惰性知识</a:t>
            </a:r>
            <a:r>
              <a:rPr lang="en-US" altLang="zh-CN" sz="2800" b="1">
                <a:ea typeface="宋体" panose="02010600030101010101" pitchFamily="2" charset="-122"/>
              </a:rPr>
              <a:t>—</a:t>
            </a:r>
            <a:r>
              <a:rPr lang="zh-CN" sz="2800" b="1">
                <a:ea typeface="宋体" panose="02010600030101010101" pitchFamily="2" charset="-122"/>
              </a:rPr>
              <a:t>情境化，做到学以致用</a:t>
            </a:r>
            <a:endParaRPr lang="zh-CN" sz="2800" b="1">
              <a:ea typeface="宋体" panose="02010600030101010101" pitchFamily="2" charset="-122"/>
            </a:endParaRPr>
          </a:p>
          <a:p>
            <a:r>
              <a:rPr lang="zh-CN" sz="2800" b="1">
                <a:ea typeface="宋体" panose="02010600030101010101" pitchFamily="2" charset="-122"/>
              </a:rPr>
              <a:t>（1）教学上：</a:t>
            </a:r>
            <a:r>
              <a:rPr lang="zh-CN" sz="2800" b="1">
                <a:solidFill>
                  <a:srgbClr val="FF0000"/>
                </a:solidFill>
                <a:ea typeface="宋体" panose="02010600030101010101" pitchFamily="2" charset="-122"/>
              </a:rPr>
              <a:t>加强情境教学</a:t>
            </a:r>
            <a:r>
              <a:rPr lang="zh-CN" sz="2800" b="1">
                <a:ea typeface="宋体" panose="02010600030101010101" pitchFamily="2" charset="-122"/>
              </a:rPr>
              <a:t>，将生物学概念、原理、技术与具体的生命现象、生产生活实践、科研课题相联系。</a:t>
            </a:r>
            <a:r>
              <a:rPr lang="en-US" altLang="zh-CN" sz="2800" b="1">
                <a:ea typeface="宋体" panose="02010600030101010101" pitchFamily="2" charset="-122"/>
              </a:rPr>
              <a:t>——</a:t>
            </a:r>
            <a:r>
              <a:rPr lang="zh-CN" sz="2800" b="1">
                <a:ea typeface="宋体" panose="02010600030101010101" pitchFamily="2" charset="-122"/>
              </a:rPr>
              <a:t>丰富情境的来源。</a:t>
            </a:r>
            <a:endParaRPr lang="zh-CN" sz="2800" b="1">
              <a:ea typeface="宋体" panose="02010600030101010101" pitchFamily="2" charset="-122"/>
            </a:endParaRPr>
          </a:p>
          <a:p>
            <a:r>
              <a:rPr lang="zh-CN" sz="2800" b="1">
                <a:ea typeface="宋体" panose="02010600030101010101" pitchFamily="2" charset="-122"/>
              </a:rPr>
              <a:t>（2）练习上：减少裸考知识现象，</a:t>
            </a:r>
            <a:r>
              <a:rPr lang="zh-CN" sz="2800" b="1">
                <a:solidFill>
                  <a:srgbClr val="FF0000"/>
                </a:solidFill>
                <a:ea typeface="宋体" panose="02010600030101010101" pitchFamily="2" charset="-122"/>
              </a:rPr>
              <a:t>坚持“多设情境进行知识测试”</a:t>
            </a:r>
            <a:r>
              <a:rPr lang="zh-CN" sz="2800" b="1">
                <a:ea typeface="宋体" panose="02010600030101010101" pitchFamily="2" charset="-122"/>
              </a:rPr>
              <a:t>。</a:t>
            </a:r>
            <a:endParaRPr lang="zh-CN" altLang="en-US" sz="2800" b="1">
              <a:ea typeface="宋体" panose="02010600030101010101" pitchFamily="2" charset="-122"/>
            </a:endParaRPr>
          </a:p>
        </p:txBody>
      </p:sp>
      <p:sp>
        <p:nvSpPr>
          <p:cNvPr id="5" name="文本框 4"/>
          <p:cNvSpPr txBox="1"/>
          <p:nvPr>
            <p:custDataLst>
              <p:tags r:id="rId3"/>
            </p:custDataLst>
          </p:nvPr>
        </p:nvSpPr>
        <p:spPr>
          <a:xfrm>
            <a:off x="1654810" y="2926080"/>
            <a:ext cx="5080000" cy="460375"/>
          </a:xfrm>
          <a:prstGeom prst="rect">
            <a:avLst/>
          </a:prstGeom>
          <a:noFill/>
          <a:ln w="9525">
            <a:noFill/>
          </a:ln>
        </p:spPr>
        <p:txBody>
          <a:bodyPr>
            <a:spAutoFit/>
          </a:bodyPr>
          <a:lstStyle/>
          <a:p>
            <a:pPr indent="0"/>
            <a:r>
              <a:rPr lang="zh-CN" sz="2400" b="0">
                <a:ea typeface="宋体" panose="02010600030101010101" pitchFamily="2" charset="-122"/>
              </a:rPr>
              <a:t>实例：甲状腺激素分泌的分级调节</a:t>
            </a:r>
            <a:endParaRPr lang="zh-CN" altLang="en-US" sz="2400" b="0">
              <a:ea typeface="宋体" panose="02010600030101010101" pitchFamily="2" charset="-122"/>
            </a:endParaRPr>
          </a:p>
        </p:txBody>
      </p:sp>
      <p:pic>
        <p:nvPicPr>
          <p:cNvPr id="6" name="图片 5"/>
          <p:cNvPicPr/>
          <p:nvPr>
            <p:custDataLst>
              <p:tags r:id="rId4"/>
            </p:custDataLst>
          </p:nvPr>
        </p:nvPicPr>
        <p:blipFill>
          <a:blip r:embed="rId5"/>
          <a:stretch>
            <a:fillRect/>
          </a:stretch>
        </p:blipFill>
        <p:spPr>
          <a:xfrm>
            <a:off x="1722755" y="3386455"/>
            <a:ext cx="4577080" cy="764540"/>
          </a:xfrm>
          <a:prstGeom prst="rect">
            <a:avLst/>
          </a:prstGeom>
          <a:noFill/>
          <a:ln w="9525">
            <a:noFill/>
          </a:ln>
        </p:spPr>
      </p:pic>
      <p:sp>
        <p:nvSpPr>
          <p:cNvPr id="7" name="文本框 6"/>
          <p:cNvSpPr txBox="1"/>
          <p:nvPr>
            <p:custDataLst>
              <p:tags r:id="rId6"/>
            </p:custDataLst>
          </p:nvPr>
        </p:nvSpPr>
        <p:spPr>
          <a:xfrm>
            <a:off x="1538605" y="4232275"/>
            <a:ext cx="9663430" cy="230695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1-7—以寒冷条件为情境深化理解分级调节基本原理</a:t>
            </a:r>
            <a:endParaRPr lang="zh-CN" sz="2400" b="0">
              <a:ea typeface="宋体" panose="02010600030101010101" pitchFamily="2" charset="-122"/>
            </a:endParaRPr>
          </a:p>
          <a:p>
            <a:r>
              <a:rPr lang="zh-CN" sz="2400" b="0">
                <a:ea typeface="宋体" panose="02010600030101010101" pitchFamily="2" charset="-122"/>
              </a:rPr>
              <a:t>1.寒冷条件下，甲状腺激素分泌增加的意义是什么？</a:t>
            </a:r>
            <a:endParaRPr lang="zh-CN" sz="2400" b="0">
              <a:ea typeface="宋体" panose="02010600030101010101" pitchFamily="2" charset="-122"/>
            </a:endParaRPr>
          </a:p>
          <a:p>
            <a:r>
              <a:rPr lang="zh-CN" sz="2400" b="0">
                <a:ea typeface="宋体" panose="02010600030101010101" pitchFamily="2" charset="-122"/>
              </a:rPr>
              <a:t>2.寒冷刺激引起反射的效应器是甲状腺吗？</a:t>
            </a:r>
            <a:endParaRPr lang="zh-CN" sz="2400" b="0">
              <a:ea typeface="宋体" panose="02010600030101010101" pitchFamily="2" charset="-122"/>
            </a:endParaRPr>
          </a:p>
          <a:p>
            <a:r>
              <a:rPr lang="zh-CN" sz="2400" b="0">
                <a:ea typeface="宋体" panose="02010600030101010101" pitchFamily="2" charset="-122"/>
              </a:rPr>
              <a:t>3.甲状腺激素从产生细胞运输到靶细胞依次经历了哪些体液？</a:t>
            </a:r>
            <a:endParaRPr lang="zh-CN" sz="2400" b="0">
              <a:ea typeface="宋体" panose="02010600030101010101" pitchFamily="2" charset="-122"/>
            </a:endParaRPr>
          </a:p>
          <a:p>
            <a:r>
              <a:rPr lang="zh-CN" sz="2400" b="0">
                <a:ea typeface="宋体" panose="02010600030101010101" pitchFamily="2" charset="-122"/>
              </a:rPr>
              <a:t>4.TRH（促甲状腺激素释放激素）只能作用于垂体细胞的直接原因是什么？根本原因是什么？</a:t>
            </a:r>
            <a:endParaRPr lang="zh-CN" altLang="en-US" sz="2400" b="0">
              <a:ea typeface="宋体" panose="02010600030101010101" pitchFamily="2" charset="-122"/>
            </a:endParaRPr>
          </a:p>
        </p:txBody>
      </p:sp>
    </p:spTree>
    <p:custDataLst>
      <p:tags r:id="rId7"/>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60730" y="1694180"/>
            <a:ext cx="9505950" cy="1198880"/>
          </a:xfrm>
          <a:prstGeom prst="rect">
            <a:avLst/>
          </a:prstGeom>
          <a:noFill/>
        </p:spPr>
        <p:txBody>
          <a:bodyPr wrap="square" rtlCol="0" anchor="t">
            <a:spAutoFit/>
          </a:bodyPr>
          <a:lstStyle/>
          <a:p>
            <a:pPr indent="0"/>
            <a:r>
              <a:rPr lang="zh-CN" sz="2400">
                <a:ea typeface="宋体" panose="02010600030101010101" pitchFamily="2" charset="-122"/>
                <a:sym typeface="+mn-ea"/>
              </a:rPr>
              <a:t>5.影响TSH（促甲状腺激素）分泌量的激素是什么？</a:t>
            </a:r>
            <a:endParaRPr lang="zh-CN" sz="2400">
              <a:ea typeface="宋体" panose="02010600030101010101" pitchFamily="2" charset="-122"/>
              <a:sym typeface="+mn-ea"/>
            </a:endParaRPr>
          </a:p>
          <a:p>
            <a:r>
              <a:rPr lang="zh-CN" sz="2400">
                <a:ea typeface="宋体" panose="02010600030101010101" pitchFamily="2" charset="-122"/>
                <a:sym typeface="+mn-ea"/>
              </a:rPr>
              <a:t>6.由教材图示可知，垂体细胞至少有几种激素的受体？</a:t>
            </a:r>
            <a:endParaRPr lang="zh-CN" sz="2400">
              <a:ea typeface="宋体" panose="02010600030101010101" pitchFamily="2" charset="-122"/>
              <a:sym typeface="+mn-ea"/>
            </a:endParaRPr>
          </a:p>
          <a:p>
            <a:r>
              <a:rPr lang="zh-CN" sz="2400">
                <a:ea typeface="宋体" panose="02010600030101010101" pitchFamily="2" charset="-122"/>
                <a:sym typeface="+mn-ea"/>
              </a:rPr>
              <a:t>7.甲状腺激素含量过低时，对下丘脑起到的作用是促进还是抑制？</a:t>
            </a:r>
            <a:endParaRPr lang="zh-CN" altLang="en-US" sz="2400">
              <a:ea typeface="宋体" panose="02010600030101010101" pitchFamily="2" charset="-122"/>
              <a:sym typeface="+mn-ea"/>
            </a:endParaRPr>
          </a:p>
        </p:txBody>
      </p:sp>
      <p:pic>
        <p:nvPicPr>
          <p:cNvPr id="6" name="图片 5"/>
          <p:cNvPicPr/>
          <p:nvPr>
            <p:custDataLst>
              <p:tags r:id="rId2"/>
            </p:custDataLst>
          </p:nvPr>
        </p:nvPicPr>
        <p:blipFill>
          <a:blip r:embed="rId3"/>
          <a:stretch>
            <a:fillRect/>
          </a:stretch>
        </p:blipFill>
        <p:spPr>
          <a:xfrm>
            <a:off x="1976120" y="782320"/>
            <a:ext cx="4577080" cy="764540"/>
          </a:xfrm>
          <a:prstGeom prst="rect">
            <a:avLst/>
          </a:prstGeom>
          <a:noFill/>
          <a:ln w="9525">
            <a:noFill/>
          </a:ln>
        </p:spPr>
      </p:pic>
      <p:sp>
        <p:nvSpPr>
          <p:cNvPr id="101" name="文本框 100"/>
          <p:cNvSpPr txBox="1"/>
          <p:nvPr>
            <p:custDataLst>
              <p:tags r:id="rId4"/>
            </p:custDataLst>
          </p:nvPr>
        </p:nvSpPr>
        <p:spPr>
          <a:xfrm>
            <a:off x="338455" y="2893060"/>
            <a:ext cx="11010900" cy="3415030"/>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8-</a:t>
            </a:r>
            <a:r>
              <a:rPr lang="en-US" altLang="zh-CN" sz="2400" b="0">
                <a:solidFill>
                  <a:srgbClr val="FF0000"/>
                </a:solidFill>
                <a:ea typeface="宋体" panose="02010600030101010101" pitchFamily="2" charset="-122"/>
              </a:rPr>
              <a:t>12</a:t>
            </a:r>
            <a:r>
              <a:rPr lang="zh-CN" sz="2400" b="0">
                <a:solidFill>
                  <a:srgbClr val="FF0000"/>
                </a:solidFill>
                <a:ea typeface="宋体" panose="02010600030101010101" pitchFamily="2" charset="-122"/>
              </a:rPr>
              <a:t>—基本原理与人体健康、生产实践、实验探究相联系的应用情境</a:t>
            </a:r>
            <a:endParaRPr lang="en-US" sz="2400" b="0">
              <a:latin typeface="宋体" panose="02010600030101010101" pitchFamily="2" charset="-122"/>
              <a:ea typeface="宋体" panose="02010600030101010101" pitchFamily="2" charset="-122"/>
            </a:endParaRPr>
          </a:p>
          <a:p>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8.根据该过程解释，为什么缺碘会导致大脖子病？</a:t>
            </a:r>
            <a:endParaRPr lang="en-US" sz="2400" b="0">
              <a:latin typeface="宋体" panose="02010600030101010101" pitchFamily="2" charset="-122"/>
              <a:ea typeface="宋体" panose="02010600030101010101" pitchFamily="2" charset="-122"/>
            </a:endParaRPr>
          </a:p>
          <a:p>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9.口服TRH后，对TSH和TH的分泌量有何影响？</a:t>
            </a:r>
            <a:endParaRPr lang="en-US" sz="2400" b="0">
              <a:latin typeface="宋体" panose="02010600030101010101" pitchFamily="2" charset="-122"/>
              <a:ea typeface="宋体" panose="02010600030101010101" pitchFamily="2" charset="-122"/>
            </a:endParaRPr>
          </a:p>
          <a:p>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10.某甲状腺功能障碍患者，体内有一种TSH受体的抗体，该抗体阻断TSH的效应，则该患者血液中TSH含量比正常值偏高还是偏低？</a:t>
            </a:r>
            <a:endParaRPr lang="en-US" sz="2400" b="0">
              <a:latin typeface="宋体" panose="02010600030101010101" pitchFamily="2" charset="-122"/>
              <a:ea typeface="宋体" panose="02010600030101010101" pitchFamily="2" charset="-122"/>
            </a:endParaRPr>
          </a:p>
          <a:p>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11.某甲状腺功能障碍患者，下丘脑功能正常，血液中TSH和TH含量明显低于正常值，静脉注射TSH后，TH含量明显升高，表明该患者 什么部位发生病变？</a:t>
            </a:r>
            <a:endParaRPr lang="en-US" sz="2400" b="0">
              <a:latin typeface="宋体" panose="02010600030101010101" pitchFamily="2" charset="-122"/>
              <a:ea typeface="宋体" panose="02010600030101010101" pitchFamily="2" charset="-122"/>
            </a:endParaRPr>
          </a:p>
          <a:p>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12.如何设计实验判断某甲亢患者是由于甲状腺细胞异常还是垂体分泌TSH过多而致病？</a:t>
            </a:r>
            <a:endParaRPr lang="zh-CN" altLang="en-US" sz="2400" b="0">
              <a:ea typeface="宋体" panose="02010600030101010101" pitchFamily="2" charset="-122"/>
            </a:endParaRPr>
          </a:p>
        </p:txBody>
      </p:sp>
    </p:spTree>
    <p:custDataLst>
      <p:tags r:id="rId5"/>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377565" y="1348105"/>
            <a:ext cx="8766175" cy="1568450"/>
          </a:xfrm>
          <a:prstGeom prst="rect">
            <a:avLst/>
          </a:prstGeom>
          <a:noFill/>
        </p:spPr>
        <p:txBody>
          <a:bodyPr wrap="square" rtlCol="0" anchor="t">
            <a:spAutoFit/>
          </a:bodyPr>
          <a:lstStyle/>
          <a:p>
            <a:pPr indent="0"/>
            <a:r>
              <a:rPr lang="en-US" sz="2400">
                <a:latin typeface="宋体" panose="02010600030101010101" pitchFamily="2" charset="-122"/>
                <a:ea typeface="宋体" panose="02010600030101010101" pitchFamily="2" charset="-122"/>
                <a:sym typeface="+mn-ea"/>
              </a:rPr>
              <a:t> </a:t>
            </a:r>
            <a:r>
              <a:rPr lang="zh-CN" sz="2400">
                <a:ea typeface="宋体" panose="02010600030101010101" pitchFamily="2" charset="-122"/>
                <a:sym typeface="+mn-ea"/>
              </a:rPr>
              <a:t>13.还有哪些激素通过类似过程逬行分级调节？综合上述分析说明分级调节的意义是什么？体现了激素调节具有哪些特点？</a:t>
            </a:r>
            <a:endParaRPr lang="en-US" sz="2400">
              <a:latin typeface="宋体" panose="02010600030101010101" pitchFamily="2" charset="-122"/>
              <a:ea typeface="宋体" panose="02010600030101010101" pitchFamily="2" charset="-122"/>
              <a:sym typeface="+mn-ea"/>
            </a:endParaRPr>
          </a:p>
          <a:p>
            <a:r>
              <a:rPr lang="en-US" sz="2400">
                <a:latin typeface="宋体" panose="02010600030101010101" pitchFamily="2" charset="-122"/>
                <a:ea typeface="宋体" panose="02010600030101010101" pitchFamily="2" charset="-122"/>
                <a:sym typeface="+mn-ea"/>
              </a:rPr>
              <a:t> </a:t>
            </a:r>
            <a:r>
              <a:rPr lang="zh-CN" sz="2400">
                <a:ea typeface="宋体" panose="02010600030101010101" pitchFamily="2" charset="-122"/>
                <a:sym typeface="+mn-ea"/>
              </a:rPr>
              <a:t>14.长期注射雄性激素会对男性睾丸有何影响？</a:t>
            </a:r>
            <a:endParaRPr lang="en-US" sz="2400">
              <a:latin typeface="宋体" panose="02010600030101010101" pitchFamily="2" charset="-122"/>
              <a:ea typeface="宋体" panose="02010600030101010101" pitchFamily="2" charset="-122"/>
              <a:sym typeface="+mn-ea"/>
            </a:endParaRPr>
          </a:p>
          <a:p>
            <a:r>
              <a:rPr lang="en-US" sz="2400">
                <a:latin typeface="宋体" panose="02010600030101010101" pitchFamily="2" charset="-122"/>
                <a:ea typeface="宋体" panose="02010600030101010101" pitchFamily="2" charset="-122"/>
                <a:sym typeface="+mn-ea"/>
              </a:rPr>
              <a:t> </a:t>
            </a:r>
            <a:r>
              <a:rPr lang="zh-CN" sz="2400">
                <a:ea typeface="宋体" panose="02010600030101010101" pitchFamily="2" charset="-122"/>
                <a:sym typeface="+mn-ea"/>
              </a:rPr>
              <a:t>15.养鸡场给母鸡长时间光照可以促进产卵，原理是什么？</a:t>
            </a:r>
            <a:endParaRPr lang="zh-CN" altLang="en-US" sz="2400">
              <a:ea typeface="宋体" panose="02010600030101010101" pitchFamily="2" charset="-122"/>
              <a:sym typeface="+mn-ea"/>
            </a:endParaRPr>
          </a:p>
        </p:txBody>
      </p:sp>
      <p:sp>
        <p:nvSpPr>
          <p:cNvPr id="101" name="文本框 100"/>
          <p:cNvSpPr txBox="1"/>
          <p:nvPr>
            <p:custDataLst>
              <p:tags r:id="rId2"/>
            </p:custDataLst>
          </p:nvPr>
        </p:nvSpPr>
        <p:spPr>
          <a:xfrm>
            <a:off x="3282315" y="2916555"/>
            <a:ext cx="8860790" cy="1938020"/>
          </a:xfrm>
          <a:prstGeom prst="rect">
            <a:avLst/>
          </a:prstGeom>
          <a:noFill/>
          <a:ln w="9525">
            <a:noFill/>
          </a:ln>
        </p:spPr>
        <p:txBody>
          <a:bodyPr wrap="square">
            <a:spAutoFit/>
          </a:bodyPr>
          <a:lstStyle/>
          <a:p>
            <a:pPr indent="267970"/>
            <a:r>
              <a:rPr lang="en-US" altLang="zh-CN" sz="2400" b="0">
                <a:solidFill>
                  <a:srgbClr val="000000"/>
                </a:solidFill>
                <a:ea typeface="宋体" panose="02010600030101010101" pitchFamily="2" charset="-122"/>
              </a:rPr>
              <a:t>16.</a:t>
            </a:r>
            <a:r>
              <a:rPr lang="zh-CN" sz="2400" b="0">
                <a:solidFill>
                  <a:srgbClr val="FF0000"/>
                </a:solidFill>
                <a:ea typeface="宋体" panose="02010600030101010101" pitchFamily="2" charset="-122"/>
              </a:rPr>
              <a:t>长环反馈</a:t>
            </a:r>
            <a:r>
              <a:rPr lang="zh-CN" sz="2400" b="0">
                <a:solidFill>
                  <a:srgbClr val="000000"/>
                </a:solidFill>
                <a:ea typeface="宋体" panose="02010600030101010101" pitchFamily="2" charset="-122"/>
              </a:rPr>
              <a:t>是指调节环路中终末靶腺或组织分泌的激素对上位腺体活动的反馈影响。</a:t>
            </a:r>
            <a:endParaRPr lang="zh-CN" sz="2400" b="0">
              <a:solidFill>
                <a:srgbClr val="000000"/>
              </a:solidFill>
              <a:ea typeface="宋体" panose="02010600030101010101" pitchFamily="2" charset="-122"/>
            </a:endParaRPr>
          </a:p>
          <a:p>
            <a:pPr indent="267970"/>
            <a:r>
              <a:rPr lang="en-US" altLang="zh-CN" sz="2400" b="0">
                <a:solidFill>
                  <a:srgbClr val="000000"/>
                </a:solidFill>
                <a:ea typeface="宋体" panose="02010600030101010101" pitchFamily="2" charset="-122"/>
              </a:rPr>
              <a:t>17.</a:t>
            </a:r>
            <a:r>
              <a:rPr lang="zh-CN" sz="2400" b="0">
                <a:solidFill>
                  <a:srgbClr val="FF0000"/>
                </a:solidFill>
                <a:ea typeface="宋体" panose="02010600030101010101" pitchFamily="2" charset="-122"/>
              </a:rPr>
              <a:t>短反馈</a:t>
            </a:r>
            <a:r>
              <a:rPr lang="zh-CN" sz="2400" b="0">
                <a:solidFill>
                  <a:srgbClr val="000000"/>
                </a:solidFill>
                <a:ea typeface="宋体" panose="02010600030101010101" pitchFamily="2" charset="-122"/>
              </a:rPr>
              <a:t>是指垂体分泌的激素对下丘脑分泌活动的反馈影响。</a:t>
            </a:r>
            <a:endParaRPr lang="zh-CN" sz="2400" b="0">
              <a:solidFill>
                <a:srgbClr val="000000"/>
              </a:solidFill>
              <a:ea typeface="宋体" panose="02010600030101010101" pitchFamily="2" charset="-122"/>
            </a:endParaRPr>
          </a:p>
          <a:p>
            <a:pPr indent="267970"/>
            <a:r>
              <a:rPr lang="en-US" altLang="zh-CN" sz="2400" b="0">
                <a:solidFill>
                  <a:srgbClr val="000000"/>
                </a:solidFill>
                <a:ea typeface="宋体" panose="02010600030101010101" pitchFamily="2" charset="-122"/>
              </a:rPr>
              <a:t>18.</a:t>
            </a:r>
            <a:r>
              <a:rPr lang="zh-CN" sz="2400" b="0">
                <a:solidFill>
                  <a:srgbClr val="FF0000"/>
                </a:solidFill>
                <a:ea typeface="宋体" panose="02010600030101010101" pitchFamily="2" charset="-122"/>
              </a:rPr>
              <a:t>超短反馈</a:t>
            </a:r>
            <a:r>
              <a:rPr lang="zh-CN" sz="2400" b="0">
                <a:solidFill>
                  <a:srgbClr val="000000"/>
                </a:solidFill>
                <a:ea typeface="宋体" panose="02010600030101010101" pitchFamily="2" charset="-122"/>
              </a:rPr>
              <a:t>则为下丘脑神经元活动受其自身分泌的调节肽的影响，如下丘脑神经元可调节自身受体的数量等。</a:t>
            </a:r>
            <a:endParaRPr lang="zh-CN" altLang="en-US" sz="2400" b="0">
              <a:solidFill>
                <a:srgbClr val="000000"/>
              </a:solidFill>
              <a:ea typeface="宋体" panose="02010600030101010101" pitchFamily="2" charset="-122"/>
            </a:endParaRPr>
          </a:p>
        </p:txBody>
      </p:sp>
      <p:pic>
        <p:nvPicPr>
          <p:cNvPr id="5" name="图片 4"/>
          <p:cNvPicPr/>
          <p:nvPr>
            <p:custDataLst>
              <p:tags r:id="rId3"/>
            </p:custDataLst>
          </p:nvPr>
        </p:nvPicPr>
        <p:blipFill>
          <a:blip r:embed="rId4"/>
          <a:stretch>
            <a:fillRect/>
          </a:stretch>
        </p:blipFill>
        <p:spPr>
          <a:xfrm>
            <a:off x="314325" y="956310"/>
            <a:ext cx="2890520" cy="4212590"/>
          </a:xfrm>
          <a:prstGeom prst="rect">
            <a:avLst/>
          </a:prstGeom>
          <a:noFill/>
          <a:ln w="9525">
            <a:noFill/>
          </a:ln>
        </p:spPr>
      </p:pic>
      <p:sp>
        <p:nvSpPr>
          <p:cNvPr id="7" name="文本框 6"/>
          <p:cNvSpPr txBox="1"/>
          <p:nvPr>
            <p:custDataLst>
              <p:tags r:id="rId5"/>
            </p:custDataLst>
          </p:nvPr>
        </p:nvSpPr>
        <p:spPr>
          <a:xfrm>
            <a:off x="3570605" y="615950"/>
            <a:ext cx="4234815" cy="460375"/>
          </a:xfrm>
          <a:prstGeom prst="rect">
            <a:avLst/>
          </a:prstGeom>
          <a:noFill/>
        </p:spPr>
        <p:txBody>
          <a:bodyPr wrap="square" rtlCol="0" anchor="t">
            <a:spAutoFit/>
          </a:bodyPr>
          <a:lstStyle/>
          <a:p>
            <a:r>
              <a:rPr lang="en-US" altLang="zh-CN" sz="2400">
                <a:solidFill>
                  <a:srgbClr val="FF0000"/>
                </a:solidFill>
                <a:ea typeface="宋体" panose="02010600030101010101" pitchFamily="2" charset="-122"/>
                <a:sym typeface="+mn-ea"/>
              </a:rPr>
              <a:t>13</a:t>
            </a:r>
            <a:r>
              <a:rPr lang="zh-CN" sz="2400">
                <a:solidFill>
                  <a:srgbClr val="FF0000"/>
                </a:solidFill>
                <a:ea typeface="宋体" panose="02010600030101010101" pitchFamily="2" charset="-122"/>
                <a:sym typeface="+mn-ea"/>
              </a:rPr>
              <a:t>-</a:t>
            </a:r>
            <a:r>
              <a:rPr lang="en-US" altLang="zh-CN" sz="2400">
                <a:solidFill>
                  <a:srgbClr val="FF0000"/>
                </a:solidFill>
                <a:ea typeface="宋体" panose="02010600030101010101" pitchFamily="2" charset="-122"/>
                <a:sym typeface="+mn-ea"/>
              </a:rPr>
              <a:t>18</a:t>
            </a:r>
            <a:r>
              <a:rPr lang="zh-CN" sz="2400">
                <a:solidFill>
                  <a:srgbClr val="FF0000"/>
                </a:solidFill>
                <a:ea typeface="宋体" panose="02010600030101010101" pitchFamily="2" charset="-122"/>
                <a:sym typeface="+mn-ea"/>
              </a:rPr>
              <a:t>—类比迁移、拓展应用</a:t>
            </a:r>
            <a:endParaRPr lang="zh-CN" altLang="en-US" sz="2400">
              <a:solidFill>
                <a:srgbClr val="FF0000"/>
              </a:solidFill>
              <a:ea typeface="宋体" panose="02010600030101010101" pitchFamily="2" charset="-122"/>
              <a:sym typeface="+mn-ea"/>
            </a:endParaRPr>
          </a:p>
        </p:txBody>
      </p:sp>
    </p:spTree>
    <p:custDataLst>
      <p:tags r:id="rId6"/>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custDataLst>
              <p:tags r:id="rId1"/>
            </p:custDataLst>
          </p:nvPr>
        </p:nvSpPr>
        <p:spPr>
          <a:xfrm>
            <a:off x="687070" y="653415"/>
            <a:ext cx="11049635" cy="2245360"/>
          </a:xfrm>
          <a:prstGeom prst="rect">
            <a:avLst/>
          </a:prstGeom>
          <a:noFill/>
          <a:ln w="9525">
            <a:noFill/>
          </a:ln>
        </p:spPr>
        <p:txBody>
          <a:bodyPr wrap="square">
            <a:spAutoFit/>
          </a:bodyPr>
          <a:lstStyle/>
          <a:p>
            <a:pPr indent="0"/>
            <a:r>
              <a:rPr lang="zh-CN" sz="2800" b="0">
                <a:ea typeface="宋体" panose="02010600030101010101" pitchFamily="2" charset="-122"/>
              </a:rPr>
              <a:t>2、主干知识的教学，</a:t>
            </a:r>
            <a:r>
              <a:rPr lang="zh-CN" sz="2800" b="0">
                <a:solidFill>
                  <a:srgbClr val="FF0000"/>
                </a:solidFill>
                <a:ea typeface="宋体" panose="02010600030101010101" pitchFamily="2" charset="-122"/>
              </a:rPr>
              <a:t>寻找新角度--串联旧知识</a:t>
            </a:r>
            <a:r>
              <a:rPr lang="zh-CN" sz="2800" b="0">
                <a:ea typeface="宋体" panose="02010600030101010101" pitchFamily="2" charset="-122"/>
              </a:rPr>
              <a:t>，并做</a:t>
            </a:r>
            <a:r>
              <a:rPr lang="zh-CN" sz="2800" b="0">
                <a:solidFill>
                  <a:srgbClr val="FF0000"/>
                </a:solidFill>
                <a:ea typeface="宋体" panose="02010600030101010101" pitchFamily="2" charset="-122"/>
              </a:rPr>
              <a:t>适当适切的外延与拓展</a:t>
            </a:r>
            <a:r>
              <a:rPr lang="zh-CN" altLang="en-US" sz="2800" b="0">
                <a:solidFill>
                  <a:srgbClr val="FF0000"/>
                </a:solidFill>
                <a:ea typeface="宋体" panose="02010600030101010101" pitchFamily="2" charset="-122"/>
              </a:rPr>
              <a:t>。</a:t>
            </a:r>
            <a:endParaRPr lang="zh-CN" sz="2800" b="0">
              <a:solidFill>
                <a:srgbClr val="FF0000"/>
              </a:solidFill>
              <a:ea typeface="宋体" panose="02010600030101010101" pitchFamily="2" charset="-122"/>
            </a:endParaRPr>
          </a:p>
          <a:p>
            <a:pPr indent="0"/>
            <a:r>
              <a:rPr lang="en-US" altLang="zh-CN" sz="2800" b="0">
                <a:ea typeface="宋体" panose="02010600030101010101" pitchFamily="2" charset="-122"/>
              </a:rPr>
              <a:t>       </a:t>
            </a:r>
            <a:r>
              <a:rPr lang="zh-CN" sz="2800" b="0">
                <a:ea typeface="宋体" panose="02010600030101010101" pitchFamily="2" charset="-122"/>
              </a:rPr>
              <a:t>例如：光合作用的过程的考察，到卡尔文循环关联光呼吸；关于</a:t>
            </a:r>
            <a:r>
              <a:rPr lang="en-US" sz="2800" b="0">
                <a:latin typeface="宋体" panose="02010600030101010101" pitchFamily="2" charset="-122"/>
                <a:ea typeface="宋体" panose="02010600030101010101" pitchFamily="2" charset="-122"/>
              </a:rPr>
              <a:t>CO</a:t>
            </a:r>
            <a:r>
              <a:rPr lang="en-US" sz="2800" b="0" baseline="-25000">
                <a:latin typeface="宋体" panose="02010600030101010101" pitchFamily="2" charset="-122"/>
                <a:ea typeface="宋体" panose="02010600030101010101" pitchFamily="2" charset="-122"/>
              </a:rPr>
              <a:t>2</a:t>
            </a:r>
            <a:r>
              <a:rPr lang="zh-CN" sz="2800" b="0">
                <a:ea typeface="宋体" panose="02010600030101010101" pitchFamily="2" charset="-122"/>
              </a:rPr>
              <a:t>的固定新的角度，景天科植物的特殊途径，</a:t>
            </a:r>
            <a:r>
              <a:rPr lang="en-US" sz="2800" b="0">
                <a:latin typeface="宋体" panose="02010600030101010101" pitchFamily="2" charset="-122"/>
                <a:ea typeface="宋体" panose="02010600030101010101" pitchFamily="2" charset="-122"/>
              </a:rPr>
              <a:t>C</a:t>
            </a:r>
            <a:r>
              <a:rPr lang="en-US" sz="2800" b="0" baseline="-25000">
                <a:latin typeface="宋体" panose="02010600030101010101" pitchFamily="2" charset="-122"/>
                <a:ea typeface="宋体" panose="02010600030101010101" pitchFamily="2" charset="-122"/>
              </a:rPr>
              <a:t>3</a:t>
            </a:r>
            <a:r>
              <a:rPr lang="zh-CN" sz="2800" b="0">
                <a:ea typeface="宋体" panose="02010600030101010101" pitchFamily="2" charset="-122"/>
              </a:rPr>
              <a:t>、</a:t>
            </a:r>
            <a:r>
              <a:rPr lang="en-US" sz="2800" b="0">
                <a:latin typeface="宋体" panose="02010600030101010101" pitchFamily="2" charset="-122"/>
                <a:ea typeface="宋体" panose="02010600030101010101" pitchFamily="2" charset="-122"/>
              </a:rPr>
              <a:t>C</a:t>
            </a:r>
            <a:r>
              <a:rPr lang="en-US" sz="2800" b="0" baseline="-25000">
                <a:latin typeface="宋体" panose="02010600030101010101" pitchFamily="2" charset="-122"/>
                <a:ea typeface="宋体" panose="02010600030101010101" pitchFamily="2" charset="-122"/>
              </a:rPr>
              <a:t>4</a:t>
            </a:r>
            <a:r>
              <a:rPr lang="zh-CN" sz="2800" b="0">
                <a:ea typeface="宋体" panose="02010600030101010101" pitchFamily="2" charset="-122"/>
              </a:rPr>
              <a:t>植物的差异；光呼吸与细胞呼吸。</a:t>
            </a:r>
            <a:endParaRPr lang="zh-CN" altLang="en-US" sz="2800" b="0">
              <a:ea typeface="宋体" panose="02010600030101010101" pitchFamily="2" charset="-122"/>
            </a:endParaRPr>
          </a:p>
        </p:txBody>
      </p:sp>
      <p:sp>
        <p:nvSpPr>
          <p:cNvPr id="4" name="文本框 3"/>
          <p:cNvSpPr txBox="1"/>
          <p:nvPr>
            <p:custDataLst>
              <p:tags r:id="rId2"/>
            </p:custDataLst>
          </p:nvPr>
        </p:nvSpPr>
        <p:spPr>
          <a:xfrm>
            <a:off x="687070" y="2986405"/>
            <a:ext cx="10894695" cy="2245360"/>
          </a:xfrm>
          <a:prstGeom prst="rect">
            <a:avLst/>
          </a:prstGeom>
          <a:noFill/>
          <a:ln w="9525">
            <a:noFill/>
          </a:ln>
        </p:spPr>
        <p:txBody>
          <a:bodyPr wrap="square">
            <a:spAutoFit/>
          </a:bodyPr>
          <a:lstStyle/>
          <a:p>
            <a:pPr indent="0"/>
            <a:r>
              <a:rPr lang="zh-CN" sz="2800" b="0">
                <a:ea typeface="宋体" panose="02010600030101010101" pitchFamily="2" charset="-122"/>
              </a:rPr>
              <a:t>3、多进行一些不定选小练，适应复杂情景的不定选，并找到一些解题技巧，得分技巧。</a:t>
            </a:r>
            <a:endParaRPr lang="zh-CN" sz="2800" b="0">
              <a:ea typeface="宋体" panose="02010600030101010101" pitchFamily="2" charset="-122"/>
            </a:endParaRPr>
          </a:p>
          <a:p>
            <a:pPr indent="0"/>
            <a:r>
              <a:rPr lang="en-US" altLang="zh-CN" sz="2800" b="0">
                <a:ea typeface="宋体" panose="02010600030101010101" pitchFamily="2" charset="-122"/>
              </a:rPr>
              <a:t>        </a:t>
            </a:r>
            <a:r>
              <a:rPr lang="zh-CN" altLang="en-US" sz="2800" b="0">
                <a:ea typeface="宋体" panose="02010600030101010101" pitchFamily="2" charset="-122"/>
              </a:rPr>
              <a:t>生物试题非选择题出难了，往往普遍得分率低；</a:t>
            </a:r>
            <a:r>
              <a:rPr lang="zh-CN" altLang="en-US" sz="2800">
                <a:ea typeface="宋体" panose="02010600030101010101" pitchFamily="2" charset="-122"/>
                <a:sym typeface="+mn-ea"/>
              </a:rPr>
              <a:t>非选择题出易了，普遍得分率高；所以，保留不定选来区分高分段考生。</a:t>
            </a:r>
            <a:endParaRPr lang="zh-CN" altLang="en-US" sz="2800" b="0">
              <a:ea typeface="宋体" panose="02010600030101010101" pitchFamily="2" charset="-122"/>
            </a:endParaRPr>
          </a:p>
          <a:p>
            <a:pPr indent="0"/>
            <a:r>
              <a:rPr lang="en-US" altLang="zh-CN" sz="2800" b="0">
                <a:ea typeface="宋体" panose="02010600030101010101" pitchFamily="2" charset="-122"/>
              </a:rPr>
              <a:t>                                                       </a:t>
            </a:r>
            <a:endParaRPr lang="zh-CN" altLang="en-US" sz="2800" b="0">
              <a:ea typeface="宋体" panose="02010600030101010101" pitchFamily="2" charset="-122"/>
            </a:endParaRPr>
          </a:p>
        </p:txBody>
      </p:sp>
    </p:spTree>
    <p:custDataLst>
      <p:tags r:id="rId3"/>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3260" y="502974"/>
            <a:ext cx="10767060" cy="953135"/>
          </a:xfrm>
          <a:prstGeom prst="rect">
            <a:avLst/>
          </a:prstGeom>
          <a:noFill/>
        </p:spPr>
        <p:txBody>
          <a:bodyPr wrap="square" rtlCol="0" anchor="t">
            <a:spAutoFit/>
          </a:bodyPr>
          <a:lstStyle/>
          <a:p>
            <a:pPr indent="0" fontAlgn="auto">
              <a:lnSpc>
                <a:spcPct val="100000"/>
              </a:lnSpc>
              <a:buFont typeface="Arial" panose="020B0604020202020204" pitchFamily="34" charset="0"/>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、近</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年全国各地新教材新高考高考题老师必做，尤其是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近两年的辽宁高考生物卷</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和全国乙卷。</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custDataLst>
              <p:tags r:id="rId2"/>
            </p:custDataLst>
          </p:nvPr>
        </p:nvSpPr>
        <p:spPr>
          <a:xfrm>
            <a:off x="683250" y="1219312"/>
            <a:ext cx="9033945" cy="737235"/>
          </a:xfrm>
          <a:prstGeom prst="rect">
            <a:avLst/>
          </a:prstGeom>
          <a:noFill/>
        </p:spPr>
        <p:txBody>
          <a:bodyPr wrap="square" rtlCol="0" anchor="t">
            <a:spAutoFit/>
          </a:bodyPr>
          <a:lstStyle/>
          <a:p>
            <a:pPr indent="0" fontAlgn="auto">
              <a:lnSpc>
                <a:spcPct val="150000"/>
              </a:lnSpc>
              <a:buFont typeface="Arial" panose="020B0604020202020204" pitchFamily="34" charset="0"/>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、图表题一定要重点进行专题讲解、</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专项训练。</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0" name="文本框 99"/>
          <p:cNvSpPr txBox="1"/>
          <p:nvPr>
            <p:custDataLst>
              <p:tags r:id="rId3"/>
            </p:custDataLst>
          </p:nvPr>
        </p:nvSpPr>
        <p:spPr>
          <a:xfrm>
            <a:off x="683563" y="1823888"/>
            <a:ext cx="10761980" cy="521970"/>
          </a:xfrm>
          <a:prstGeom prst="rect">
            <a:avLst/>
          </a:prstGeom>
          <a:noFill/>
          <a:ln w="9525">
            <a:noFill/>
          </a:ln>
        </p:spPr>
        <p:txBody>
          <a:bodyPr wrap="square">
            <a:spAutoFit/>
          </a:bodyPr>
          <a:lstStyle/>
          <a:p>
            <a:pPr indent="0" fontAlgn="auto">
              <a:buFont typeface="Arial" panose="020B0604020202020204" pitchFamily="34" charset="0"/>
              <a:buNone/>
            </a:pPr>
            <a:r>
              <a:rPr lang="en-US" altLang="zh-CN" sz="2800" b="1">
                <a:latin typeface="宋体" panose="02010600030101010101" pitchFamily="2" charset="-122"/>
                <a:ea typeface="宋体" panose="02010600030101010101" pitchFamily="2" charset="-122"/>
                <a:cs typeface="宋体" panose="02010600030101010101" pitchFamily="2" charset="-122"/>
              </a:rPr>
              <a:t>6</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阅读大学教材</a:t>
            </a:r>
            <a:r>
              <a:rPr lang="zh-CN" altLang="en-US" sz="2800" b="1">
                <a:latin typeface="宋体" panose="02010600030101010101" pitchFamily="2" charset="-122"/>
                <a:ea typeface="宋体" panose="02010600030101010101" pitchFamily="2" charset="-122"/>
                <a:cs typeface="宋体" panose="02010600030101010101" pitchFamily="2" charset="-122"/>
              </a:rPr>
              <a:t>和期刊，加深对高中知识的理解，掌握命题素材。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99"/>
          <p:cNvSpPr txBox="1"/>
          <p:nvPr>
            <p:custDataLst>
              <p:tags r:id="rId4"/>
            </p:custDataLst>
          </p:nvPr>
        </p:nvSpPr>
        <p:spPr>
          <a:xfrm>
            <a:off x="683260" y="2266950"/>
            <a:ext cx="10685145" cy="2676525"/>
          </a:xfrm>
          <a:prstGeom prst="rect">
            <a:avLst/>
          </a:prstGeom>
          <a:noFill/>
          <a:ln w="9525">
            <a:noFill/>
          </a:ln>
        </p:spPr>
        <p:txBody>
          <a:bodyPr wrap="square">
            <a:spAutoFit/>
          </a:bodyPr>
          <a:lstStyle/>
          <a:p>
            <a:pPr indent="0" fontAlgn="auto">
              <a:buFont typeface="Arial" panose="020B0604020202020204" pitchFamily="34" charset="0"/>
              <a:buNone/>
            </a:pPr>
            <a:r>
              <a:rPr lang="en-US" altLang="zh-CN" sz="2800" b="1">
                <a:latin typeface="宋体" panose="02010600030101010101" pitchFamily="2" charset="-122"/>
                <a:ea typeface="宋体" panose="02010600030101010101" pitchFamily="2" charset="-122"/>
                <a:cs typeface="宋体" panose="02010600030101010101" pitchFamily="2" charset="-122"/>
              </a:rPr>
              <a:t>7</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精选习题，有效练习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fontAlgn="auto">
              <a:buFont typeface="Arial" panose="020B0604020202020204" pitchFamily="34" charset="0"/>
              <a:buNone/>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高考命题坚持“无价值，不入题；</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无思维，不命题；无情境，不成题</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；无任务，不立题”。选题也要有情景、有思维，有价值的题。</a:t>
            </a:r>
            <a:r>
              <a:rPr lang="zh-CN" altLang="en-US" sz="2800">
                <a:latin typeface="宋体" panose="02010600030101010101" pitchFamily="2" charset="-122"/>
                <a:ea typeface="宋体" panose="02010600030101010101" pitchFamily="2" charset="-122"/>
                <a:cs typeface="宋体" panose="02010600030101010101" pitchFamily="2" charset="-122"/>
              </a:rPr>
              <a:t>要更新选题理念，克服惯性，更新习题，多选情景题。</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多搜集东三省名校模考题等其他来源的优质题进行练习。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fontAlgn="auto">
              <a:buFont typeface="Arial" panose="020B0604020202020204" pitchFamily="34" charset="0"/>
              <a:buNone/>
            </a:pP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重视基础，重视教材（三次回归，正文为主），重视落实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5"/>
            </p:custDataLst>
          </p:nvPr>
        </p:nvPicPr>
        <p:blipFill>
          <a:blip r:embed="rId6"/>
          <a:stretch>
            <a:fillRect/>
          </a:stretch>
        </p:blipFill>
        <p:spPr>
          <a:xfrm>
            <a:off x="794385" y="4890770"/>
            <a:ext cx="3681095" cy="949325"/>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4558030" y="4890770"/>
            <a:ext cx="4757420" cy="949325"/>
          </a:xfrm>
          <a:prstGeom prst="rect">
            <a:avLst/>
          </a:prstGeom>
        </p:spPr>
      </p:pic>
      <p:pic>
        <p:nvPicPr>
          <p:cNvPr id="9" name="图片 8"/>
          <p:cNvPicPr>
            <a:picLocks noChangeAspect="1"/>
          </p:cNvPicPr>
          <p:nvPr>
            <p:custDataLst>
              <p:tags r:id="rId9"/>
            </p:custDataLst>
          </p:nvPr>
        </p:nvPicPr>
        <p:blipFill>
          <a:blip r:embed="rId10"/>
          <a:stretch>
            <a:fillRect/>
          </a:stretch>
        </p:blipFill>
        <p:spPr>
          <a:xfrm>
            <a:off x="794385" y="5840095"/>
            <a:ext cx="3695700" cy="881380"/>
          </a:xfrm>
          <a:prstGeom prst="rect">
            <a:avLst/>
          </a:prstGeom>
        </p:spPr>
      </p:pic>
      <p:pic>
        <p:nvPicPr>
          <p:cNvPr id="10" name="图片 9"/>
          <p:cNvPicPr>
            <a:picLocks noChangeAspect="1"/>
          </p:cNvPicPr>
          <p:nvPr>
            <p:custDataLst>
              <p:tags r:id="rId11"/>
            </p:custDataLst>
          </p:nvPr>
        </p:nvPicPr>
        <p:blipFill>
          <a:blip r:embed="rId12"/>
          <a:stretch>
            <a:fillRect/>
          </a:stretch>
        </p:blipFill>
        <p:spPr>
          <a:xfrm>
            <a:off x="4558030" y="5840095"/>
            <a:ext cx="4751705" cy="882015"/>
          </a:xfrm>
          <a:prstGeom prst="rect">
            <a:avLst/>
          </a:prstGeom>
        </p:spPr>
      </p:pic>
      <p:sp>
        <p:nvSpPr>
          <p:cNvPr id="11" name="文本框 10"/>
          <p:cNvSpPr txBox="1"/>
          <p:nvPr>
            <p:custDataLst>
              <p:tags r:id="rId13"/>
            </p:custDataLst>
          </p:nvPr>
        </p:nvSpPr>
        <p:spPr>
          <a:xfrm>
            <a:off x="9383395" y="5381625"/>
            <a:ext cx="1599565" cy="829945"/>
          </a:xfrm>
          <a:prstGeom prst="rect">
            <a:avLst/>
          </a:prstGeom>
          <a:noFill/>
        </p:spPr>
        <p:txBody>
          <a:bodyPr wrap="square" rtlCol="0">
            <a:spAutoFit/>
          </a:bodyPr>
          <a:lstStyle/>
          <a:p>
            <a:r>
              <a:rPr lang="zh-CN" altLang="en-US" sz="2400">
                <a:solidFill>
                  <a:srgbClr val="FF0000"/>
                </a:solidFill>
              </a:rPr>
              <a:t>基础不牢</a:t>
            </a:r>
            <a:endParaRPr lang="zh-CN" altLang="en-US" sz="2400">
              <a:solidFill>
                <a:srgbClr val="FF0000"/>
              </a:solidFill>
            </a:endParaRPr>
          </a:p>
          <a:p>
            <a:r>
              <a:rPr lang="zh-CN" altLang="en-US" sz="2400">
                <a:solidFill>
                  <a:srgbClr val="FF0000"/>
                </a:solidFill>
              </a:rPr>
              <a:t>地动山摇</a:t>
            </a:r>
            <a:endParaRPr lang="zh-CN" altLang="en-US" sz="2400">
              <a:solidFill>
                <a:srgbClr val="FF0000"/>
              </a:solidFill>
            </a:endParaRPr>
          </a:p>
        </p:txBody>
      </p:sp>
    </p:spTree>
    <p:custDataLst>
      <p:tags r:id="rId14"/>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custDataLst>
              <p:tags r:id="rId1"/>
            </p:custDataLst>
          </p:nvPr>
        </p:nvSpPr>
        <p:spPr>
          <a:xfrm>
            <a:off x="261620" y="587375"/>
            <a:ext cx="11738610" cy="3107690"/>
          </a:xfrm>
          <a:prstGeom prst="rect">
            <a:avLst/>
          </a:prstGeom>
          <a:noFill/>
          <a:ln w="9525">
            <a:noFill/>
          </a:ln>
        </p:spPr>
        <p:txBody>
          <a:bodyPr wrap="square">
            <a:spAutoFit/>
          </a:bodyPr>
          <a:lstStyle/>
          <a:p>
            <a:pPr indent="0"/>
            <a:r>
              <a:rPr lang="en-US" altLang="zh-CN" sz="2800" b="1">
                <a:ea typeface="宋体" panose="02010600030101010101" pitchFamily="2" charset="-122"/>
              </a:rPr>
              <a:t>9</a:t>
            </a:r>
            <a:r>
              <a:rPr lang="zh-CN" altLang="en-US" sz="2800" b="1">
                <a:ea typeface="宋体" panose="02010600030101010101" pitchFamily="2" charset="-122"/>
              </a:rPr>
              <a:t>、</a:t>
            </a:r>
            <a:r>
              <a:rPr lang="zh-CN" sz="2800" b="1">
                <a:ea typeface="宋体" panose="02010600030101010101" pitchFamily="2" charset="-122"/>
              </a:rPr>
              <a:t>解决学生对原因类等陈述类长句类型的答题困难</a:t>
            </a:r>
            <a:endParaRPr lang="zh-CN" sz="2800" b="1">
              <a:ea typeface="宋体" panose="02010600030101010101" pitchFamily="2" charset="-122"/>
            </a:endParaRPr>
          </a:p>
          <a:p>
            <a:pPr indent="0"/>
            <a:r>
              <a:rPr lang="zh-CN" sz="2800">
                <a:solidFill>
                  <a:schemeClr val="tx1"/>
                </a:solidFill>
                <a:ea typeface="宋体" panose="02010600030101010101" pitchFamily="2" charset="-122"/>
              </a:rPr>
              <a:t>（1）语言表述要求：答案的组织要科学、</a:t>
            </a:r>
            <a:r>
              <a:rPr lang="zh-CN" sz="2800">
                <a:solidFill>
                  <a:srgbClr val="FF0000"/>
                </a:solidFill>
                <a:ea typeface="宋体" panose="02010600030101010101" pitchFamily="2" charset="-122"/>
              </a:rPr>
              <a:t>准确、逻辑严谨、完整</a:t>
            </a:r>
            <a:r>
              <a:rPr lang="zh-CN" sz="2800">
                <a:solidFill>
                  <a:schemeClr val="tx1"/>
                </a:solidFill>
                <a:ea typeface="宋体" panose="02010600030101010101" pitchFamily="2" charset="-122"/>
              </a:rPr>
              <a:t>、凝练</a:t>
            </a:r>
            <a:endParaRPr lang="zh-CN" sz="2800">
              <a:solidFill>
                <a:schemeClr val="tx1"/>
              </a:solidFill>
              <a:ea typeface="宋体" panose="02010600030101010101" pitchFamily="2" charset="-122"/>
            </a:endParaRPr>
          </a:p>
          <a:p>
            <a:r>
              <a:rPr lang="zh-CN" sz="2800">
                <a:solidFill>
                  <a:schemeClr val="tx1"/>
                </a:solidFill>
                <a:ea typeface="宋体" panose="02010600030101010101" pitchFamily="2" charset="-122"/>
              </a:rPr>
              <a:t>（2）原因类问题的答案组织做到</a:t>
            </a:r>
            <a:r>
              <a:rPr lang="zh-CN" sz="2800">
                <a:solidFill>
                  <a:srgbClr val="FF0000"/>
                </a:solidFill>
                <a:ea typeface="宋体" panose="02010600030101010101" pitchFamily="2" charset="-122"/>
              </a:rPr>
              <a:t>层次清晰、逻辑严谨</a:t>
            </a:r>
            <a:endParaRPr lang="zh-CN" sz="2800">
              <a:solidFill>
                <a:srgbClr val="FF0000"/>
              </a:solidFill>
              <a:ea typeface="宋体" panose="02010600030101010101" pitchFamily="2" charset="-122"/>
            </a:endParaRPr>
          </a:p>
          <a:p>
            <a:pPr indent="0"/>
            <a:r>
              <a:rPr lang="en-US" altLang="zh-CN" sz="2800">
                <a:solidFill>
                  <a:schemeClr val="tx1"/>
                </a:solidFill>
                <a:ea typeface="宋体" panose="02010600030101010101" pitchFamily="2" charset="-122"/>
              </a:rPr>
              <a:t>        </a:t>
            </a:r>
            <a:r>
              <a:rPr lang="zh-CN" sz="2800">
                <a:solidFill>
                  <a:schemeClr val="tx1"/>
                </a:solidFill>
                <a:ea typeface="宋体" panose="02010600030101010101" pitchFamily="2" charset="-122"/>
              </a:rPr>
              <a:t>一般常由三部分组成，第一部分说明起因，第二部分叙述起因引起的变化，第三部分表述变化与结果的联系。常见有三种模式，起因—变化—结果；起因—变化A—变化B—结果；起因—变化A—变化B—变化C—结果。</a:t>
            </a:r>
            <a:endParaRPr lang="zh-CN" sz="2800">
              <a:solidFill>
                <a:schemeClr val="tx1"/>
              </a:solidFill>
              <a:ea typeface="宋体" panose="02010600030101010101" pitchFamily="2" charset="-122"/>
            </a:endParaRPr>
          </a:p>
          <a:p>
            <a:r>
              <a:rPr lang="zh-CN" sz="2800">
                <a:solidFill>
                  <a:schemeClr val="tx1"/>
                </a:solidFill>
                <a:ea typeface="宋体" panose="02010600030101010101" pitchFamily="2" charset="-122"/>
              </a:rPr>
              <a:t>（3）方法—</a:t>
            </a:r>
            <a:r>
              <a:rPr lang="zh-CN" sz="2800">
                <a:solidFill>
                  <a:srgbClr val="FF0000"/>
                </a:solidFill>
                <a:ea typeface="宋体" panose="02010600030101010101" pitchFamily="2" charset="-122"/>
              </a:rPr>
              <a:t>发散联想法、牵线搭桥法</a:t>
            </a:r>
            <a:r>
              <a:rPr lang="zh-CN" sz="2800">
                <a:solidFill>
                  <a:schemeClr val="tx1"/>
                </a:solidFill>
                <a:ea typeface="宋体" panose="02010600030101010101" pitchFamily="2" charset="-122"/>
              </a:rPr>
              <a:t>、假说—演绎法</a:t>
            </a:r>
            <a:endParaRPr lang="zh-CN" altLang="en-US" sz="2800">
              <a:solidFill>
                <a:schemeClr val="tx1"/>
              </a:solidFill>
              <a:ea typeface="宋体" panose="02010600030101010101" pitchFamily="2" charset="-122"/>
            </a:endParaRPr>
          </a:p>
        </p:txBody>
      </p:sp>
      <p:sp>
        <p:nvSpPr>
          <p:cNvPr id="2" name="文本框 1"/>
          <p:cNvSpPr txBox="1"/>
          <p:nvPr>
            <p:custDataLst>
              <p:tags r:id="rId2"/>
            </p:custDataLst>
          </p:nvPr>
        </p:nvSpPr>
        <p:spPr>
          <a:xfrm>
            <a:off x="253365" y="3695065"/>
            <a:ext cx="8863330" cy="1814830"/>
          </a:xfrm>
          <a:prstGeom prst="rect">
            <a:avLst/>
          </a:prstGeom>
          <a:noFill/>
        </p:spPr>
        <p:txBody>
          <a:bodyPr wrap="square" rtlCol="0" anchor="t">
            <a:spAutoFit/>
          </a:bodyPr>
          <a:lstStyle/>
          <a:p>
            <a:r>
              <a:rPr lang="en-US" altLang="zh-CN" sz="2800" b="1">
                <a:ea typeface="宋体" panose="02010600030101010101" pitchFamily="2" charset="-122"/>
                <a:sym typeface="+mn-ea"/>
              </a:rPr>
              <a:t>10</a:t>
            </a:r>
            <a:r>
              <a:rPr lang="zh-CN" altLang="en-US" sz="2800" b="1">
                <a:ea typeface="宋体" panose="02010600030101010101" pitchFamily="2" charset="-122"/>
                <a:sym typeface="+mn-ea"/>
              </a:rPr>
              <a:t>、</a:t>
            </a:r>
            <a:r>
              <a:rPr lang="zh-CN" sz="2800" b="1">
                <a:ea typeface="宋体" panose="02010600030101010101" pitchFamily="2" charset="-122"/>
                <a:sym typeface="+mn-ea"/>
              </a:rPr>
              <a:t>解决学生对实验分析题与实验设计题的答题困难</a:t>
            </a:r>
            <a:endParaRPr lang="zh-CN" sz="2800" b="1">
              <a:ea typeface="宋体" panose="02010600030101010101" pitchFamily="2" charset="-122"/>
              <a:sym typeface="+mn-ea"/>
            </a:endParaRPr>
          </a:p>
          <a:p>
            <a:r>
              <a:rPr lang="zh-CN" altLang="en-US" sz="2800">
                <a:ea typeface="宋体" panose="02010600030101010101" pitchFamily="2" charset="-122"/>
                <a:sym typeface="+mn-ea"/>
              </a:rPr>
              <a:t>（</a:t>
            </a:r>
            <a:r>
              <a:rPr lang="en-US" altLang="zh-CN" sz="2800">
                <a:ea typeface="宋体" panose="02010600030101010101" pitchFamily="2" charset="-122"/>
                <a:sym typeface="+mn-ea"/>
              </a:rPr>
              <a:t>1</a:t>
            </a:r>
            <a:r>
              <a:rPr lang="zh-CN" altLang="en-US" sz="2800">
                <a:ea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rPr>
              <a:t>重视实验的实际操作</a:t>
            </a:r>
            <a:endParaRPr lang="zh-CN" altLang="en-US" sz="2800">
              <a:latin typeface="宋体" panose="02010600030101010101" pitchFamily="2" charset="-122"/>
              <a:ea typeface="宋体" panose="02010600030101010101" pitchFamily="2" charset="-122"/>
              <a:sym typeface="+mn-ea"/>
            </a:endParaRPr>
          </a:p>
          <a:p>
            <a:r>
              <a:rPr lang="zh-CN" altLang="en-US" sz="2800">
                <a:ea typeface="宋体" panose="02010600030101010101" pitchFamily="2" charset="-122"/>
                <a:sym typeface="+mn-ea"/>
              </a:rPr>
              <a:t>（</a:t>
            </a:r>
            <a:r>
              <a:rPr lang="en-US" altLang="zh-CN" sz="2800">
                <a:ea typeface="宋体" panose="02010600030101010101" pitchFamily="2" charset="-122"/>
                <a:sym typeface="+mn-ea"/>
              </a:rPr>
              <a:t>2</a:t>
            </a:r>
            <a:r>
              <a:rPr lang="zh-CN" altLang="en-US" sz="2800">
                <a:ea typeface="宋体" panose="02010600030101010101" pitchFamily="2" charset="-122"/>
                <a:sym typeface="+mn-ea"/>
              </a:rPr>
              <a:t>）熟悉实验设计思路和实验步骤的答题要点</a:t>
            </a:r>
            <a:endParaRPr lang="zh-CN" altLang="en-US" sz="2800">
              <a:ea typeface="宋体" panose="02010600030101010101" pitchFamily="2" charset="-122"/>
              <a:sym typeface="+mn-ea"/>
            </a:endParaRPr>
          </a:p>
          <a:p>
            <a:r>
              <a:rPr lang="zh-CN" altLang="en-US" sz="2800">
                <a:ea typeface="宋体" panose="02010600030101010101" pitchFamily="2" charset="-122"/>
                <a:sym typeface="+mn-ea"/>
              </a:rPr>
              <a:t>（</a:t>
            </a:r>
            <a:r>
              <a:rPr lang="en-US" altLang="zh-CN" sz="2800">
                <a:ea typeface="宋体" panose="02010600030101010101" pitchFamily="2" charset="-122"/>
                <a:sym typeface="+mn-ea"/>
              </a:rPr>
              <a:t>3</a:t>
            </a:r>
            <a:r>
              <a:rPr lang="zh-CN" altLang="en-US" sz="2800">
                <a:ea typeface="宋体" panose="02010600030101010101" pitchFamily="2" charset="-122"/>
                <a:sym typeface="+mn-ea"/>
              </a:rPr>
              <a:t>）掌握预测实验结果得出实验结论的常用方法</a:t>
            </a:r>
            <a:endParaRPr lang="zh-CN" altLang="en-US" sz="2800">
              <a:ea typeface="宋体" panose="02010600030101010101" pitchFamily="2" charset="-122"/>
              <a:sym typeface="+mn-ea"/>
            </a:endParaRPr>
          </a:p>
        </p:txBody>
      </p:sp>
    </p:spTree>
    <p:custDataLst>
      <p:tags r:id="rId3"/>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custDataLst>
              <p:tags r:id="rId1"/>
            </p:custDataLst>
          </p:nvPr>
        </p:nvSpPr>
        <p:spPr bwMode="auto">
          <a:xfrm>
            <a:off x="461081" y="810057"/>
            <a:ext cx="11043979" cy="43999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2023</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a:t>
            </a:r>
            <a:r>
              <a:rPr kumimoji="0" lang="en-US" altLang="zh-CN"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月</a:t>
            </a:r>
            <a:r>
              <a:rPr kumimoji="0" lang="en-US" altLang="zh-CN"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21</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日，教育部部长怀进鹏</a:t>
            </a:r>
            <a:r>
              <a:rPr kumimoji="0" lang="en-US" altLang="zh-CN" sz="2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国务院关于考试招生制度改革情况的报告</a:t>
            </a:r>
            <a:r>
              <a:rPr kumimoji="0" lang="en-US" altLang="zh-CN" sz="2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关于考试试题的论述</a:t>
            </a:r>
            <a:r>
              <a:rPr lang="zh-CN" altLang="en-US" sz="2800">
                <a:latin typeface="Calibri" panose="020F0502020204030204" pitchFamily="34" charset="0"/>
                <a:ea typeface="宋体" panose="02010600030101010101" pitchFamily="2" charset="-122"/>
                <a:cs typeface="Times New Roman" panose="02020603050405020304" pitchFamily="18" charset="0"/>
              </a:rPr>
              <a:t>：</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实现从“考知识”向“</a:t>
            </a:r>
            <a:r>
              <a:rPr kumimoji="0" lang="zh-CN" altLang="en-US" sz="2800" b="0" i="0" u="none" strike="noStrike" cap="none" normalizeH="0" baseline="0">
                <a:ln>
                  <a:noFill/>
                </a:ln>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考能力素养</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”转变。一是强化在高考命题中落实立德树人根本任务。二是</a:t>
            </a:r>
            <a:r>
              <a:rPr kumimoji="0" lang="zh-CN" altLang="en-US" sz="2800" b="0" i="0" u="none" strike="noStrike" cap="none" normalizeH="0" baseline="0">
                <a:ln>
                  <a:noFill/>
                </a:ln>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突出关键能力和核心素养考查</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。增强试题的应用性、探究性、开放性，引导学生在独立思考、解决</a:t>
            </a:r>
            <a:r>
              <a:rPr kumimoji="0" lang="zh-CN" altLang="en-US" sz="2800" b="0" i="0" u="none" strike="noStrike" cap="none" normalizeH="0" baseline="0">
                <a:ln>
                  <a:noFill/>
                </a:ln>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实际问题</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中建构知识、培养能力、提升素养。三是加强考教衔接。依据高中课程标准命题，</a:t>
            </a:r>
            <a:r>
              <a:rPr kumimoji="0" lang="zh-CN" altLang="en-US" sz="2800" b="0" i="0" u="none" strike="noStrike" cap="none" normalizeH="0" baseline="0">
                <a:ln>
                  <a:noFill/>
                </a:ln>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降低机械刷题收益</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，引导教学回归课标、回归课堂。</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深入调研各地考情教情，推动试题情境设计</a:t>
            </a:r>
            <a:r>
              <a:rPr kumimoji="0" lang="zh-CN" altLang="en-US" sz="2800" b="0" i="0" u="none" strike="noStrike" cap="none" normalizeH="0" baseline="0">
                <a:ln>
                  <a:noFill/>
                </a:ln>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更加贴近学生学习生活实际</a:t>
            </a:r>
            <a:r>
              <a:rPr kumimoji="0" lang="zh-CN" altLang="en-US" sz="2800" b="0"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。进一步增强对学生探索性、创新性等思维品质的考查，提升命题的科学性。</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0" name="文本框 99"/>
          <p:cNvSpPr txBox="1"/>
          <p:nvPr>
            <p:custDataLst>
              <p:tags r:id="rId2"/>
            </p:custDataLst>
          </p:nvPr>
        </p:nvSpPr>
        <p:spPr>
          <a:xfrm>
            <a:off x="2350135" y="5210810"/>
            <a:ext cx="5080000" cy="521970"/>
          </a:xfrm>
          <a:prstGeom prst="rect">
            <a:avLst/>
          </a:prstGeom>
          <a:noFill/>
          <a:ln w="9525">
            <a:noFill/>
          </a:ln>
        </p:spPr>
        <p:txBody>
          <a:bodyPr>
            <a:spAutoFit/>
          </a:bodyPr>
          <a:lstStyle/>
          <a:p>
            <a:pPr indent="267970"/>
            <a:r>
              <a:rPr lang="zh-CN" sz="2800" b="1">
                <a:solidFill>
                  <a:srgbClr val="FF0000"/>
                </a:solidFill>
                <a:ea typeface="宋体" panose="02010600030101010101" pitchFamily="2" charset="-122"/>
              </a:rPr>
              <a:t>“生活即学习，感悟中升华”</a:t>
            </a:r>
            <a:endParaRPr lang="zh-CN" altLang="en-US" sz="2800" b="1">
              <a:solidFill>
                <a:srgbClr val="FF0000"/>
              </a:solidFill>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584414" y="545499"/>
            <a:ext cx="8163560" cy="521970"/>
          </a:xfrm>
          <a:prstGeom prst="rect">
            <a:avLst/>
          </a:prstGeom>
        </p:spPr>
        <p:txBody>
          <a:bodyPr wrap="none">
            <a:spAutoFit/>
          </a:bodyPr>
          <a:lstStyle/>
          <a:p>
            <a:r>
              <a:rPr lang="en-US" altLang="zh-CN" sz="2800"/>
              <a:t>《</a:t>
            </a:r>
            <a:r>
              <a:rPr lang="zh-CN" altLang="en-US" sz="2800"/>
              <a:t>中国高考报告（</a:t>
            </a:r>
            <a:r>
              <a:rPr lang="en-US" altLang="zh-CN" sz="2800"/>
              <a:t>2024</a:t>
            </a:r>
            <a:r>
              <a:rPr lang="zh-CN" altLang="en-US" sz="2800"/>
              <a:t>）</a:t>
            </a:r>
            <a:r>
              <a:rPr lang="en-US" altLang="zh-CN" sz="2800"/>
              <a:t>》</a:t>
            </a:r>
            <a:r>
              <a:rPr lang="zh-CN" altLang="en-US" sz="2800"/>
              <a:t>：</a:t>
            </a:r>
            <a:r>
              <a:rPr lang="en-US" altLang="zh-CN" sz="2800"/>
              <a:t>2024</a:t>
            </a:r>
            <a:r>
              <a:rPr lang="zh-CN" altLang="en-US" sz="2800"/>
              <a:t>年高考命题趋势</a:t>
            </a:r>
            <a:endParaRPr lang="zh-CN" altLang="en-US" sz="2800"/>
          </a:p>
        </p:txBody>
      </p:sp>
      <p:sp>
        <p:nvSpPr>
          <p:cNvPr id="3" name="矩形 2"/>
          <p:cNvSpPr/>
          <p:nvPr>
            <p:custDataLst>
              <p:tags r:id="rId2"/>
            </p:custDataLst>
          </p:nvPr>
        </p:nvSpPr>
        <p:spPr>
          <a:xfrm>
            <a:off x="318770" y="1068705"/>
            <a:ext cx="9427210" cy="460375"/>
          </a:xfrm>
          <a:prstGeom prst="rect">
            <a:avLst/>
          </a:prstGeom>
        </p:spPr>
        <p:txBody>
          <a:bodyPr wrap="square">
            <a:spAutoFit/>
          </a:bodyPr>
          <a:lstStyle/>
          <a:p>
            <a:r>
              <a:rPr lang="zh-CN" altLang="en-US" sz="2400" b="1"/>
              <a:t>第一，以</a:t>
            </a:r>
            <a:r>
              <a:rPr lang="en-US" altLang="zh-CN" sz="2400" b="1"/>
              <a:t>《</a:t>
            </a:r>
            <a:r>
              <a:rPr lang="zh-CN" altLang="en-US" sz="2400" b="1"/>
              <a:t>课程标准</a:t>
            </a:r>
            <a:r>
              <a:rPr lang="en-US" altLang="zh-CN" sz="2400" b="1"/>
              <a:t>》</a:t>
            </a:r>
            <a:r>
              <a:rPr lang="zh-CN" altLang="en-US" sz="2400" b="1"/>
              <a:t>和</a:t>
            </a:r>
            <a:r>
              <a:rPr lang="en-US" altLang="zh-CN" sz="2400" b="1"/>
              <a:t>《</a:t>
            </a:r>
            <a:r>
              <a:rPr lang="zh-CN" altLang="en-US" sz="2400" b="1"/>
              <a:t>中国高考评价体系</a:t>
            </a:r>
            <a:r>
              <a:rPr lang="en-US" altLang="zh-CN" sz="2400" b="1"/>
              <a:t>》</a:t>
            </a:r>
            <a:r>
              <a:rPr lang="zh-CN" altLang="en-US" sz="2400" b="1"/>
              <a:t>为命题依据。</a:t>
            </a:r>
            <a:endParaRPr lang="zh-CN" altLang="en-US" sz="2400"/>
          </a:p>
        </p:txBody>
      </p:sp>
      <p:sp>
        <p:nvSpPr>
          <p:cNvPr id="4" name="矩形 3"/>
          <p:cNvSpPr/>
          <p:nvPr>
            <p:custDataLst>
              <p:tags r:id="rId3"/>
            </p:custDataLst>
          </p:nvPr>
        </p:nvSpPr>
        <p:spPr>
          <a:xfrm>
            <a:off x="1211580" y="1529080"/>
            <a:ext cx="10638155" cy="829945"/>
          </a:xfrm>
          <a:prstGeom prst="rect">
            <a:avLst/>
          </a:prstGeom>
        </p:spPr>
        <p:txBody>
          <a:bodyPr wrap="square">
            <a:spAutoFit/>
          </a:bodyPr>
          <a:lstStyle/>
          <a:p>
            <a:r>
              <a:rPr lang="zh-CN" altLang="en-US" sz="2400"/>
              <a:t>不论是全国统一命题还是分省命题，</a:t>
            </a:r>
            <a:r>
              <a:rPr lang="zh-CN" altLang="en-US" sz="2400">
                <a:solidFill>
                  <a:srgbClr val="FF0000"/>
                </a:solidFill>
              </a:rPr>
              <a:t>课程标准和高考评价体系</a:t>
            </a:r>
            <a:r>
              <a:rPr lang="zh-CN" altLang="en-US" sz="2400"/>
              <a:t>是高考试题命制的基本依据和核心指南。</a:t>
            </a:r>
            <a:endParaRPr lang="zh-CN" altLang="en-US" sz="2400"/>
          </a:p>
        </p:txBody>
      </p:sp>
      <p:sp>
        <p:nvSpPr>
          <p:cNvPr id="5" name="矩形 4"/>
          <p:cNvSpPr/>
          <p:nvPr>
            <p:custDataLst>
              <p:tags r:id="rId4"/>
            </p:custDataLst>
          </p:nvPr>
        </p:nvSpPr>
        <p:spPr>
          <a:xfrm>
            <a:off x="1211580" y="2400935"/>
            <a:ext cx="10525125" cy="829945"/>
          </a:xfrm>
          <a:prstGeom prst="rect">
            <a:avLst/>
          </a:prstGeom>
        </p:spPr>
        <p:txBody>
          <a:bodyPr wrap="square">
            <a:spAutoFit/>
          </a:bodyPr>
          <a:lstStyle/>
          <a:p>
            <a:r>
              <a:rPr lang="zh-CN" altLang="en-US" sz="2400"/>
              <a:t>实现从“考知识”向“</a:t>
            </a:r>
            <a:r>
              <a:rPr lang="zh-CN" altLang="en-US" sz="2400">
                <a:solidFill>
                  <a:srgbClr val="FF0000"/>
                </a:solidFill>
              </a:rPr>
              <a:t>考能力素养</a:t>
            </a:r>
            <a:r>
              <a:rPr lang="zh-CN" altLang="en-US" sz="2400"/>
              <a:t>”的转变，实现从“解题”向“</a:t>
            </a:r>
            <a:r>
              <a:rPr lang="zh-CN" altLang="en-US" sz="2400">
                <a:solidFill>
                  <a:srgbClr val="FF0000"/>
                </a:solidFill>
              </a:rPr>
              <a:t>解决问题</a:t>
            </a:r>
            <a:r>
              <a:rPr lang="zh-CN" altLang="en-US" sz="2400"/>
              <a:t>”的转变。</a:t>
            </a:r>
            <a:endParaRPr lang="zh-CN" altLang="en-US" sz="2400"/>
          </a:p>
        </p:txBody>
      </p:sp>
      <p:sp>
        <p:nvSpPr>
          <p:cNvPr id="6" name="矩形 5"/>
          <p:cNvSpPr/>
          <p:nvPr>
            <p:custDataLst>
              <p:tags r:id="rId5"/>
            </p:custDataLst>
          </p:nvPr>
        </p:nvSpPr>
        <p:spPr>
          <a:xfrm>
            <a:off x="318770" y="3208020"/>
            <a:ext cx="11284585" cy="460375"/>
          </a:xfrm>
          <a:prstGeom prst="rect">
            <a:avLst/>
          </a:prstGeom>
        </p:spPr>
        <p:txBody>
          <a:bodyPr wrap="square">
            <a:spAutoFit/>
          </a:bodyPr>
          <a:lstStyle/>
          <a:p>
            <a:r>
              <a:rPr lang="zh-CN" altLang="en-US" sz="2400" b="1"/>
              <a:t>第二，紧扣“三线”逻辑，坚持命题四项原则，重点考查五大关键能力。</a:t>
            </a:r>
            <a:endParaRPr lang="zh-CN" altLang="en-US" sz="2400" b="1"/>
          </a:p>
        </p:txBody>
      </p:sp>
      <p:sp>
        <p:nvSpPr>
          <p:cNvPr id="7" name="矩形 6"/>
          <p:cNvSpPr/>
          <p:nvPr>
            <p:custDataLst>
              <p:tags r:id="rId6"/>
            </p:custDataLst>
          </p:nvPr>
        </p:nvSpPr>
        <p:spPr>
          <a:xfrm>
            <a:off x="1211580" y="3664585"/>
            <a:ext cx="10637520" cy="1568450"/>
          </a:xfrm>
          <a:prstGeom prst="rect">
            <a:avLst/>
          </a:prstGeom>
        </p:spPr>
        <p:txBody>
          <a:bodyPr wrap="square">
            <a:spAutoFit/>
          </a:bodyPr>
          <a:lstStyle/>
          <a:p>
            <a:r>
              <a:rPr lang="zh-CN" altLang="en-US" sz="2400"/>
              <a:t>“核心价值金线”“能力素养银线”“</a:t>
            </a:r>
            <a:r>
              <a:rPr lang="zh-CN" altLang="en-US" sz="2400">
                <a:solidFill>
                  <a:srgbClr val="FF0000"/>
                </a:solidFill>
              </a:rPr>
              <a:t>情境载体</a:t>
            </a:r>
            <a:r>
              <a:rPr lang="zh-CN" altLang="en-US" sz="2400"/>
              <a:t>串联线”是高考命题的逻辑主线，这在过去几年的高考命题中得到了充分体现，也将是未来高考命题遵循的基本方向。以“三线”为基础，高考命题坚持“无价值，不入题；</a:t>
            </a:r>
            <a:r>
              <a:rPr lang="zh-CN" altLang="en-US" sz="2400">
                <a:solidFill>
                  <a:srgbClr val="FF0000"/>
                </a:solidFill>
              </a:rPr>
              <a:t>无思维，不命题；无情境，不成题</a:t>
            </a:r>
            <a:r>
              <a:rPr lang="zh-CN" altLang="en-US" sz="2400"/>
              <a:t>；无任务，不立题”的命题原则。</a:t>
            </a:r>
            <a:endParaRPr lang="zh-CN" altLang="en-US" sz="2400"/>
          </a:p>
        </p:txBody>
      </p:sp>
      <p:sp>
        <p:nvSpPr>
          <p:cNvPr id="8" name="文本框 2"/>
          <p:cNvSpPr txBox="1"/>
          <p:nvPr>
            <p:custDataLst>
              <p:tags r:id="rId7"/>
            </p:custDataLst>
          </p:nvPr>
        </p:nvSpPr>
        <p:spPr>
          <a:xfrm>
            <a:off x="719455" y="5233035"/>
            <a:ext cx="10883900" cy="829945"/>
          </a:xfrm>
          <a:prstGeom prst="rect">
            <a:avLst/>
          </a:prstGeom>
          <a:noFill/>
        </p:spPr>
        <p:txBody>
          <a:bodyPr wrap="square" rtlCol="0" anchor="t">
            <a:spAutoFit/>
          </a:bodyPr>
          <a:lstStyle/>
          <a:p>
            <a:pPr indent="266700"/>
            <a:r>
              <a:rPr lang="en-US" altLang="zh-CN" sz="2400">
                <a:ea typeface="宋体" panose="02010600030101010101" pitchFamily="2" charset="-122"/>
                <a:sym typeface="+mn-ea"/>
              </a:rPr>
              <a:t>   </a:t>
            </a:r>
            <a:r>
              <a:rPr lang="zh-CN" sz="2400">
                <a:ea typeface="宋体" panose="02010600030101010101" pitchFamily="2" charset="-122"/>
                <a:sym typeface="+mn-ea"/>
              </a:rPr>
              <a:t>信息来源主要有四种：</a:t>
            </a:r>
            <a:r>
              <a:rPr lang="zh-CN" sz="2400">
                <a:solidFill>
                  <a:srgbClr val="FF0000"/>
                </a:solidFill>
                <a:ea typeface="宋体" panose="02010600030101010101" pitchFamily="2" charset="-122"/>
                <a:sym typeface="+mn-ea"/>
              </a:rPr>
              <a:t>大学教材、</a:t>
            </a:r>
            <a:r>
              <a:rPr lang="zh-CN" sz="2400">
                <a:ea typeface="宋体" panose="02010600030101010101" pitchFamily="2" charset="-122"/>
                <a:sym typeface="+mn-ea"/>
              </a:rPr>
              <a:t>科研论文 、社会热点问题、具体</a:t>
            </a:r>
            <a:r>
              <a:rPr lang="zh-CN" sz="2400">
                <a:solidFill>
                  <a:srgbClr val="FF0000"/>
                </a:solidFill>
                <a:ea typeface="宋体" panose="02010600030101010101" pitchFamily="2" charset="-122"/>
                <a:sym typeface="+mn-ea"/>
              </a:rPr>
              <a:t>生产或生活中的生物学现象</a:t>
            </a:r>
            <a:r>
              <a:rPr lang="zh-CN" sz="2400">
                <a:ea typeface="宋体" panose="02010600030101010101" pitchFamily="2" charset="-122"/>
                <a:sym typeface="+mn-ea"/>
              </a:rPr>
              <a:t>。</a:t>
            </a:r>
            <a:endParaRPr lang="zh-CN" altLang="en-US" sz="2400">
              <a:ea typeface="宋体" panose="02010600030101010101" pitchFamily="2" charset="-122"/>
              <a:sym typeface="+mn-ea"/>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09625" y="663575"/>
            <a:ext cx="10481310" cy="460375"/>
          </a:xfrm>
          <a:prstGeom prst="rect">
            <a:avLst/>
          </a:prstGeom>
        </p:spPr>
        <p:txBody>
          <a:bodyPr wrap="square">
            <a:spAutoFit/>
          </a:bodyPr>
          <a:lstStyle/>
          <a:p>
            <a:r>
              <a:rPr lang="zh-CN" altLang="en-US" sz="2400" b="1"/>
              <a:t>第三、强化思维品质考查，引导思维过程化、可视化和规范化。</a:t>
            </a:r>
            <a:endParaRPr lang="zh-CN" altLang="en-US" sz="2400" b="1"/>
          </a:p>
        </p:txBody>
      </p:sp>
      <p:sp>
        <p:nvSpPr>
          <p:cNvPr id="3" name="矩形 2"/>
          <p:cNvSpPr/>
          <p:nvPr>
            <p:custDataLst>
              <p:tags r:id="rId2"/>
            </p:custDataLst>
          </p:nvPr>
        </p:nvSpPr>
        <p:spPr>
          <a:xfrm>
            <a:off x="893445" y="1211296"/>
            <a:ext cx="8637270" cy="3046095"/>
          </a:xfrm>
          <a:prstGeom prst="rect">
            <a:avLst/>
          </a:prstGeom>
        </p:spPr>
        <p:txBody>
          <a:bodyPr wrap="square">
            <a:spAutoFit/>
          </a:bodyPr>
          <a:lstStyle/>
          <a:p>
            <a:r>
              <a:rPr lang="en-US" altLang="zh-CN" sz="2400"/>
              <a:t>       </a:t>
            </a:r>
            <a:r>
              <a:rPr lang="zh-CN" altLang="en-US" sz="2400"/>
              <a:t>思维可视化是指要将思维包括</a:t>
            </a:r>
            <a:r>
              <a:rPr lang="zh-CN" altLang="en-US" sz="2400">
                <a:solidFill>
                  <a:srgbClr val="FF0000"/>
                </a:solidFill>
              </a:rPr>
              <a:t>过程、方法和技能</a:t>
            </a:r>
            <a:r>
              <a:rPr lang="zh-CN" altLang="en-US" sz="2400"/>
              <a:t>清晰准确地</a:t>
            </a:r>
            <a:r>
              <a:rPr lang="zh-CN" altLang="en-US" sz="2400">
                <a:solidFill>
                  <a:srgbClr val="FF0000"/>
                </a:solidFill>
              </a:rPr>
              <a:t>呈现出来</a:t>
            </a:r>
            <a:r>
              <a:rPr lang="zh-CN" altLang="en-US" sz="2400"/>
              <a:t>，让思维看得见。思维过程化是指要对思维能力尤其是</a:t>
            </a:r>
            <a:r>
              <a:rPr lang="zh-CN" altLang="en-US" sz="2400">
                <a:solidFill>
                  <a:srgbClr val="FF0000"/>
                </a:solidFill>
              </a:rPr>
              <a:t>思维过程进行分解</a:t>
            </a:r>
            <a:r>
              <a:rPr lang="zh-CN" altLang="en-US" sz="2400"/>
              <a:t>，严格界定思维的过程形式、关键方法与构成要素，让思维成为有可操作性的实在之物。思维规范化是思维品质的核心构成，要求思维必须是专业的、准确的和规范的，而非混乱的乃至错误的思维。</a:t>
            </a:r>
            <a:endParaRPr lang="zh-CN" altLang="en-US" sz="2400"/>
          </a:p>
          <a:p>
            <a:r>
              <a:rPr lang="zh-CN" altLang="en-US" sz="2400"/>
              <a:t> </a:t>
            </a:r>
            <a:r>
              <a:rPr lang="en-US" altLang="zh-CN" sz="2400"/>
              <a:t>      </a:t>
            </a:r>
            <a:r>
              <a:rPr lang="zh-CN" altLang="en-US" sz="2400"/>
              <a:t>思维品质在近年来的高考命题中得到了越来越多的重视，思维过程化、可视化和规范化是思维品质考查的具体形式。</a:t>
            </a:r>
            <a:endParaRPr lang="zh-CN" altLang="en-US" sz="2400"/>
          </a:p>
        </p:txBody>
      </p:sp>
      <p:sp>
        <p:nvSpPr>
          <p:cNvPr id="100" name="文本框 99"/>
          <p:cNvSpPr txBox="1"/>
          <p:nvPr>
            <p:custDataLst>
              <p:tags r:id="rId3"/>
            </p:custDataLst>
          </p:nvPr>
        </p:nvSpPr>
        <p:spPr>
          <a:xfrm>
            <a:off x="2114199" y="5874811"/>
            <a:ext cx="5080000" cy="460375"/>
          </a:xfrm>
          <a:prstGeom prst="rect">
            <a:avLst/>
          </a:prstGeom>
          <a:noFill/>
          <a:ln w="9525">
            <a:noFill/>
          </a:ln>
        </p:spPr>
        <p:txBody>
          <a:bodyPr>
            <a:spAutoFit/>
          </a:bodyPr>
          <a:lstStyle/>
          <a:p>
            <a:pPr indent="267970"/>
            <a:r>
              <a:rPr lang="zh-CN" sz="2400" b="1">
                <a:solidFill>
                  <a:srgbClr val="FF0000"/>
                </a:solidFill>
                <a:ea typeface="宋体" panose="02010600030101010101" pitchFamily="2" charset="-122"/>
              </a:rPr>
              <a:t>“科学思维方法是学科学习的关键”</a:t>
            </a:r>
            <a:endParaRPr lang="zh-CN" altLang="en-US" sz="2400" b="1">
              <a:solidFill>
                <a:srgbClr val="FF0000"/>
              </a:solidFill>
              <a:ea typeface="宋体" panose="02010600030101010101" pitchFamily="2" charset="-122"/>
            </a:endParaRPr>
          </a:p>
        </p:txBody>
      </p:sp>
      <p:pic>
        <p:nvPicPr>
          <p:cNvPr id="1026" name="Picture 2"/>
          <p:cNvPicPr>
            <a:picLocks noChangeAspect="1" noChangeArrowheads="1"/>
          </p:cNvPicPr>
          <p:nvPr>
            <p:custDataLst>
              <p:tags r:id="rId4"/>
            </p:custDataLst>
          </p:nvPr>
        </p:nvPicPr>
        <p:blipFill>
          <a:blip r:embed="rId5"/>
          <a:stretch>
            <a:fillRect/>
          </a:stretch>
        </p:blipFill>
        <p:spPr bwMode="auto">
          <a:xfrm>
            <a:off x="1442822" y="4269547"/>
            <a:ext cx="6322753" cy="1586653"/>
          </a:xfrm>
          <a:prstGeom prst="rect">
            <a:avLst/>
          </a:prstGeom>
          <a:noFill/>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768985" y="758190"/>
            <a:ext cx="9695180" cy="460375"/>
          </a:xfrm>
          <a:prstGeom prst="rect">
            <a:avLst/>
          </a:prstGeom>
        </p:spPr>
        <p:txBody>
          <a:bodyPr wrap="square">
            <a:spAutoFit/>
          </a:bodyPr>
          <a:lstStyle/>
          <a:p>
            <a:r>
              <a:rPr lang="zh-CN" altLang="en-US" sz="2400" b="1"/>
              <a:t>第四，坚持稳中求进，加大试题区分度，增强高考选拔功能。</a:t>
            </a:r>
            <a:endParaRPr lang="zh-CN" altLang="en-US" sz="2400" b="1"/>
          </a:p>
        </p:txBody>
      </p:sp>
      <p:sp>
        <p:nvSpPr>
          <p:cNvPr id="3" name="矩形 2"/>
          <p:cNvSpPr/>
          <p:nvPr>
            <p:custDataLst>
              <p:tags r:id="rId2"/>
            </p:custDataLst>
          </p:nvPr>
        </p:nvSpPr>
        <p:spPr>
          <a:xfrm>
            <a:off x="768985" y="1536700"/>
            <a:ext cx="8891270" cy="3784600"/>
          </a:xfrm>
          <a:prstGeom prst="rect">
            <a:avLst/>
          </a:prstGeom>
        </p:spPr>
        <p:txBody>
          <a:bodyPr wrap="square">
            <a:spAutoFit/>
          </a:bodyPr>
          <a:lstStyle/>
          <a:p>
            <a:r>
              <a:rPr lang="en-US" altLang="zh-CN" sz="2400"/>
              <a:t>       </a:t>
            </a:r>
            <a:r>
              <a:rPr lang="zh-CN" altLang="en-US" sz="2400"/>
              <a:t>一方面，保持高考命题整体平稳，科学设计试题试卷难度，在考试内容覆盖上保持平衡，在命题素材选择上保持平实，在试题设问上保持平和，在试卷结构设计上保持平稳。</a:t>
            </a:r>
            <a:r>
              <a:rPr lang="zh-CN" altLang="en-US" sz="2400">
                <a:solidFill>
                  <a:srgbClr val="FF0000"/>
                </a:solidFill>
              </a:rPr>
              <a:t>另一方面，高考改变相对固化的试题形式，科学设计试题设问，优化试题呈现方式，降低学生死记硬背和“机械刷题”的收益</a:t>
            </a:r>
            <a:r>
              <a:rPr lang="zh-CN" altLang="en-US" sz="2400"/>
              <a:t>，</a:t>
            </a:r>
            <a:r>
              <a:rPr lang="zh-CN" altLang="en-US" sz="2400">
                <a:solidFill>
                  <a:srgbClr val="FF0000"/>
                </a:solidFill>
              </a:rPr>
              <a:t>进一步加大对关键能力、学科素养和思维品质的考查力度，</a:t>
            </a:r>
            <a:r>
              <a:rPr lang="zh-CN" altLang="en-US" sz="2400"/>
              <a:t>不断增强试题的开放性、探究性和创新性，加大试题的区分度，注重培养学生创新精神，让那些具有科学精神、创新能力和批判性思维的学生脱颖而出，更好实现高考的选拔功能，服务人才自主培养质量提升和拔尖创新人才培养培育。</a:t>
            </a:r>
            <a:endParaRPr lang="zh-CN" altLang="en-US" sz="240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96372" y="681351"/>
            <a:ext cx="5669280" cy="460375"/>
          </a:xfrm>
          <a:prstGeom prst="rect">
            <a:avLst/>
          </a:prstGeom>
        </p:spPr>
        <p:txBody>
          <a:bodyPr wrap="none">
            <a:spAutoFit/>
          </a:bodyPr>
          <a:lstStyle/>
          <a:p>
            <a:r>
              <a:rPr lang="zh-CN" altLang="en-US" sz="2400" b="1"/>
              <a:t>第五，“授人以鱼”不如“授人以渔”。</a:t>
            </a:r>
            <a:endParaRPr lang="zh-CN" altLang="en-US" sz="2400" b="1"/>
          </a:p>
        </p:txBody>
      </p:sp>
      <p:sp>
        <p:nvSpPr>
          <p:cNvPr id="3" name="矩形 2"/>
          <p:cNvSpPr/>
          <p:nvPr>
            <p:custDataLst>
              <p:tags r:id="rId2"/>
            </p:custDataLst>
          </p:nvPr>
        </p:nvSpPr>
        <p:spPr>
          <a:xfrm>
            <a:off x="982980" y="1141730"/>
            <a:ext cx="10166985" cy="2676525"/>
          </a:xfrm>
          <a:prstGeom prst="rect">
            <a:avLst/>
          </a:prstGeom>
        </p:spPr>
        <p:txBody>
          <a:bodyPr wrap="square">
            <a:spAutoFit/>
          </a:bodyPr>
          <a:lstStyle/>
          <a:p>
            <a:r>
              <a:rPr lang="en-US" altLang="zh-CN" sz="2400"/>
              <a:t>       </a:t>
            </a:r>
            <a:r>
              <a:rPr lang="zh-CN" altLang="en-US" sz="2400">
                <a:solidFill>
                  <a:srgbClr val="FF0000"/>
                </a:solidFill>
              </a:rPr>
              <a:t>不少进入新高考省份的考生和教师认为高考试题难度加大了，一时难以适应高考命题内容和考查方式的变化</a:t>
            </a:r>
            <a:r>
              <a:rPr lang="zh-CN" altLang="en-US" sz="2400"/>
              <a:t>（</a:t>
            </a:r>
            <a:r>
              <a:rPr lang="zh-CN" altLang="en-US" sz="2400">
                <a:solidFill>
                  <a:srgbClr val="0070C0"/>
                </a:solidFill>
              </a:rPr>
              <a:t>我们第一年就是这种感觉</a:t>
            </a:r>
            <a:r>
              <a:rPr lang="zh-CN" altLang="en-US" sz="2400"/>
              <a:t>），而这种表面上难度的增加往往来自命题逻辑的变革和试题形式的创新，也即高考命题理念由原来的“学科知识立意”转向了“学科素养立意”，由原来的“知识技能考查”转向了“价值引领、素养导向、能力为重、知识为基”的四维考查，同时增加了试题的开放性、探究性和创新性，尤其强调了对思维品质和关键能力的考查要求。</a:t>
            </a:r>
            <a:endParaRPr lang="zh-CN" altLang="en-US" sz="2400"/>
          </a:p>
        </p:txBody>
      </p:sp>
      <p:sp>
        <p:nvSpPr>
          <p:cNvPr id="4" name="矩形 3"/>
          <p:cNvSpPr/>
          <p:nvPr>
            <p:custDataLst>
              <p:tags r:id="rId3"/>
            </p:custDataLst>
          </p:nvPr>
        </p:nvSpPr>
        <p:spPr>
          <a:xfrm>
            <a:off x="994410" y="3961765"/>
            <a:ext cx="10155555" cy="1568450"/>
          </a:xfrm>
          <a:prstGeom prst="rect">
            <a:avLst/>
          </a:prstGeom>
        </p:spPr>
        <p:txBody>
          <a:bodyPr wrap="square">
            <a:spAutoFit/>
          </a:bodyPr>
          <a:lstStyle/>
          <a:p>
            <a:r>
              <a:rPr lang="en-US" altLang="zh-CN" sz="2400"/>
              <a:t>     </a:t>
            </a:r>
            <a:r>
              <a:rPr lang="en-US" altLang="zh-CN" sz="2400">
                <a:solidFill>
                  <a:srgbClr val="FF0000"/>
                </a:solidFill>
              </a:rPr>
              <a:t> </a:t>
            </a:r>
            <a:r>
              <a:rPr lang="zh-CN" altLang="en-US" sz="2400">
                <a:solidFill>
                  <a:srgbClr val="FF0000"/>
                </a:solidFill>
              </a:rPr>
              <a:t>传统的备考策略：总结近年高考新题型</a:t>
            </a:r>
            <a:r>
              <a:rPr lang="en-US" altLang="zh-CN" sz="2400">
                <a:solidFill>
                  <a:srgbClr val="FF0000"/>
                </a:solidFill>
              </a:rPr>
              <a:t>+</a:t>
            </a:r>
            <a:r>
              <a:rPr lang="zh-CN" altLang="en-US" sz="2400">
                <a:solidFill>
                  <a:srgbClr val="FF0000"/>
                </a:solidFill>
              </a:rPr>
              <a:t>提取和归纳解题套路</a:t>
            </a:r>
            <a:r>
              <a:rPr lang="en-US" altLang="zh-CN" sz="2400">
                <a:solidFill>
                  <a:srgbClr val="FF0000"/>
                </a:solidFill>
              </a:rPr>
              <a:t>+</a:t>
            </a:r>
            <a:r>
              <a:rPr lang="zh-CN" altLang="en-US" sz="2400">
                <a:solidFill>
                  <a:srgbClr val="FF0000"/>
                </a:solidFill>
              </a:rPr>
              <a:t>实施题海战术。</a:t>
            </a:r>
            <a:r>
              <a:rPr lang="zh-CN" altLang="en-US" sz="2400"/>
              <a:t>这种“授人以鱼”的备考方式从一开始就注定与新高考背道而驰，进入新高考的考生会发现这种“机械刷题”越来越难起作用，题海战术的收益也越来越低。</a:t>
            </a:r>
            <a:endParaRPr lang="zh-CN" altLang="en-US" sz="2400"/>
          </a:p>
        </p:txBody>
      </p:sp>
    </p:spTree>
  </p:cSld>
  <p:clrMapOvr>
    <a:masterClrMapping/>
  </p:clrMapOvr>
  <p:transition/>
</p:sld>
</file>

<file path=ppt/tags/tag1.xml><?xml version="1.0" encoding="utf-8"?>
<p:tagLst xmlns:p="http://schemas.openxmlformats.org/presentationml/2006/main">
  <p:tag name="AS_UNIQUEID" val="478"/>
</p:tagLst>
</file>

<file path=ppt/tags/tag10.xml><?xml version="1.0" encoding="utf-8"?>
<p:tagLst xmlns:p="http://schemas.openxmlformats.org/presentationml/2006/main">
  <p:tag name="AS_UNIQUEID" val="487"/>
</p:tagLst>
</file>

<file path=ppt/tags/tag100.xml><?xml version="1.0" encoding="utf-8"?>
<p:tagLst xmlns:p="http://schemas.openxmlformats.org/presentationml/2006/main">
  <p:tag name="KSO_WM_BEAUTIFY_FLAG" val="#wm#"/>
  <p:tag name="KSO_WM_TEMPLATE_CATEGORY" val="custom"/>
  <p:tag name="KSO_WM_TEMPLATE_INDEX" val="20206915"/>
</p:tagLst>
</file>

<file path=ppt/tags/tag101.xml><?xml version="1.0" encoding="utf-8"?>
<p:tagLst xmlns:p="http://schemas.openxmlformats.org/presentationml/2006/main">
  <p:tag name="AS_UNIQUEID" val="8521"/>
</p:tagLst>
</file>

<file path=ppt/tags/tag102.xml><?xml version="1.0" encoding="utf-8"?>
<p:tagLst xmlns:p="http://schemas.openxmlformats.org/presentationml/2006/main">
  <p:tag name="AS_UNIQUEID" val="8522"/>
</p:tagLst>
</file>

<file path=ppt/tags/tag103.xml><?xml version="1.0" encoding="utf-8"?>
<p:tagLst xmlns:p="http://schemas.openxmlformats.org/presentationml/2006/main">
  <p:tag name="AS_UNIQUEID" val="8523"/>
</p:tagLst>
</file>

<file path=ppt/tags/tag104.xml><?xml version="1.0" encoding="utf-8"?>
<p:tagLst xmlns:p="http://schemas.openxmlformats.org/presentationml/2006/main">
  <p:tag name="AS_UNIQUEID" val="8524"/>
</p:tagLst>
</file>

<file path=ppt/tags/tag105.xml><?xml version="1.0" encoding="utf-8"?>
<p:tagLst xmlns:p="http://schemas.openxmlformats.org/presentationml/2006/main">
  <p:tag name="KSO_WM_BEAUTIFY_FLAG" val="#wm#"/>
  <p:tag name="KSO_WM_TEMPLATE_CATEGORY" val="custom"/>
  <p:tag name="KSO_WM_TEMPLATE_INDEX" val="20206915"/>
</p:tagLst>
</file>

<file path=ppt/tags/tag106.xml><?xml version="1.0" encoding="utf-8"?>
<p:tagLst xmlns:p="http://schemas.openxmlformats.org/presentationml/2006/main">
  <p:tag name="AS_UNIQUEID" val="8526"/>
</p:tagLst>
</file>

<file path=ppt/tags/tag107.xml><?xml version="1.0" encoding="utf-8"?>
<p:tagLst xmlns:p="http://schemas.openxmlformats.org/presentationml/2006/main">
  <p:tag name="AS_UNIQUEID" val="8527"/>
</p:tagLst>
</file>

<file path=ppt/tags/tag108.xml><?xml version="1.0" encoding="utf-8"?>
<p:tagLst xmlns:p="http://schemas.openxmlformats.org/presentationml/2006/main">
  <p:tag name="AS_UNIQUEID" val="8528"/>
</p:tagLst>
</file>

<file path=ppt/tags/tag109.xml><?xml version="1.0" encoding="utf-8"?>
<p:tagLst xmlns:p="http://schemas.openxmlformats.org/presentationml/2006/main">
  <p:tag name="AS_UNIQUEID" val="8529"/>
</p:tagLst>
</file>

<file path=ppt/tags/tag11.xml><?xml version="1.0" encoding="utf-8"?>
<p:tagLst xmlns:p="http://schemas.openxmlformats.org/presentationml/2006/main">
  <p:tag name="AS_UNIQUEID" val="488"/>
</p:tagLst>
</file>

<file path=ppt/tags/tag110.xml><?xml version="1.0" encoding="utf-8"?>
<p:tagLst xmlns:p="http://schemas.openxmlformats.org/presentationml/2006/main">
  <p:tag name="KSO_WM_BEAUTIFY_FLAG" val="#wm#"/>
  <p:tag name="KSO_WM_TEMPLATE_CATEGORY" val="custom"/>
  <p:tag name="KSO_WM_TEMPLATE_INDEX" val="20206915"/>
</p:tagLst>
</file>

<file path=ppt/tags/tag111.xml><?xml version="1.0" encoding="utf-8"?>
<p:tagLst xmlns:p="http://schemas.openxmlformats.org/presentationml/2006/main">
  <p:tag name="AS_UNIQUEID" val="7877"/>
  <p:tag name="KSO_WM_BEAUTIFY_FLAG" val=""/>
  <p:tag name="KSO_WM_UNIT_TABLE_BEAUTIFY" val="smartTable{2db7319d-6fe3-44f2-92e6-9cadf469603f}"/>
  <p:tag name="TABLE_ENDDRAG_ORIGIN_RECT" val="954*435"/>
  <p:tag name="TABLE_ENDDRAG_RECT" val="5*95*954*435"/>
</p:tagLst>
</file>

<file path=ppt/tags/tag112.xml><?xml version="1.0" encoding="utf-8"?>
<p:tagLst xmlns:p="http://schemas.openxmlformats.org/presentationml/2006/main">
  <p:tag name="AS_UNIQUEID" val="3862"/>
</p:tagLst>
</file>

<file path=ppt/tags/tag113.xml><?xml version="1.0" encoding="utf-8"?>
<p:tagLst xmlns:p="http://schemas.openxmlformats.org/presentationml/2006/main">
  <p:tag name="KSO_WM_BEAUTIFY_FLAG" val="#wm#"/>
  <p:tag name="KSO_WM_TEMPLATE_CATEGORY" val="custom"/>
  <p:tag name="KSO_WM_TEMPLATE_INDEX" val="20206915"/>
</p:tagLst>
</file>

<file path=ppt/tags/tag114.xml><?xml version="1.0" encoding="utf-8"?>
<p:tagLst xmlns:p="http://schemas.openxmlformats.org/presentationml/2006/main">
  <p:tag name="AS_UNIQUEID" val="8532"/>
</p:tagLst>
</file>

<file path=ppt/tags/tag115.xml><?xml version="1.0" encoding="utf-8"?>
<p:tagLst xmlns:p="http://schemas.openxmlformats.org/presentationml/2006/main">
  <p:tag name="AS_UNIQUEID" val="8533"/>
</p:tagLst>
</file>

<file path=ppt/tags/tag116.xml><?xml version="1.0" encoding="utf-8"?>
<p:tagLst xmlns:p="http://schemas.openxmlformats.org/presentationml/2006/main">
  <p:tag name="AS_UNIQUEID" val="8534"/>
</p:tagLst>
</file>

<file path=ppt/tags/tag117.xml><?xml version="1.0" encoding="utf-8"?>
<p:tagLst xmlns:p="http://schemas.openxmlformats.org/presentationml/2006/main">
  <p:tag name="AS_UNIQUEID" val="8535"/>
</p:tagLst>
</file>

<file path=ppt/tags/tag118.xml><?xml version="1.0" encoding="utf-8"?>
<p:tagLst xmlns:p="http://schemas.openxmlformats.org/presentationml/2006/main">
  <p:tag name="AS_UNIQUEID" val="3840"/>
  <p:tag name="KSO_WM_BEAUTIFY_FLAG" val=""/>
</p:tagLst>
</file>

<file path=ppt/tags/tag119.xml><?xml version="1.0" encoding="utf-8"?>
<p:tagLst xmlns:p="http://schemas.openxmlformats.org/presentationml/2006/main">
  <p:tag name="KSO_WM_BEAUTIFY_FLAG" val="#wm#"/>
  <p:tag name="KSO_WM_TEMPLATE_CATEGORY" val="custom"/>
  <p:tag name="KSO_WM_TEMPLATE_INDEX" val="20206915"/>
</p:tagLst>
</file>

<file path=ppt/tags/tag12.xml><?xml version="1.0" encoding="utf-8"?>
<p:tagLst xmlns:p="http://schemas.openxmlformats.org/presentationml/2006/main">
  <p:tag name="AS_UNIQUEID" val="490"/>
</p:tagLst>
</file>

<file path=ppt/tags/tag120.xml><?xml version="1.0" encoding="utf-8"?>
<p:tagLst xmlns:p="http://schemas.openxmlformats.org/presentationml/2006/main">
  <p:tag name="AS_UNIQUEID" val="8009"/>
</p:tagLst>
</file>

<file path=ppt/tags/tag121.xml><?xml version="1.0" encoding="utf-8"?>
<p:tagLst xmlns:p="http://schemas.openxmlformats.org/presentationml/2006/main">
  <p:tag name="AS_UNIQUEID" val="3945"/>
  <p:tag name="KSO_WM_BEAUTIFY_FLAG" val=""/>
</p:tagLst>
</file>

<file path=ppt/tags/tag122.xml><?xml version="1.0" encoding="utf-8"?>
<p:tagLst xmlns:p="http://schemas.openxmlformats.org/presentationml/2006/main">
  <p:tag name="AS_UNIQUEID" val="2280"/>
  <p:tag name="KSO_WM_BEAUTIFY_FLAG" val=""/>
  <p:tag name="KSO_WM_UNIT_PLACING_PICTURE_USER_VIEWPORT" val="{&quot;height&quot;:6084,&quot;width&quot;:10216}"/>
</p:tagLst>
</file>

<file path=ppt/tags/tag123.xml><?xml version="1.0" encoding="utf-8"?>
<p:tagLst xmlns:p="http://schemas.openxmlformats.org/presentationml/2006/main">
  <p:tag name="AS_UNIQUEID" val="8011"/>
</p:tagLst>
</file>

<file path=ppt/tags/tag124.xml><?xml version="1.0" encoding="utf-8"?>
<p:tagLst xmlns:p="http://schemas.openxmlformats.org/presentationml/2006/main">
  <p:tag name="AS_UNIQUEID" val="2292"/>
  <p:tag name="KSO_WM_BEAUTIFY_FLAG" val=""/>
</p:tagLst>
</file>

<file path=ppt/tags/tag125.xml><?xml version="1.0" encoding="utf-8"?>
<p:tagLst xmlns:p="http://schemas.openxmlformats.org/presentationml/2006/main">
  <p:tag name="AS_UNIQUEID" val="2292"/>
  <p:tag name="KSO_WM_BEAUTIFY_FLAG" val=""/>
</p:tagLst>
</file>

<file path=ppt/tags/tag126.xml><?xml version="1.0" encoding="utf-8"?>
<p:tagLst xmlns:p="http://schemas.openxmlformats.org/presentationml/2006/main">
  <p:tag name="AS_UNIQUEID" val="2292"/>
  <p:tag name="KSO_WM_BEAUTIFY_FLAG" val=""/>
</p:tagLst>
</file>

<file path=ppt/tags/tag127.xml><?xml version="1.0" encoding="utf-8"?>
<p:tagLst xmlns:p="http://schemas.openxmlformats.org/presentationml/2006/main">
  <p:tag name="AS_UNIQUEID" val="2292"/>
  <p:tag name="KSO_WM_BEAUTIFY_FLAG" val=""/>
</p:tagLst>
</file>

<file path=ppt/tags/tag128.xml><?xml version="1.0" encoding="utf-8"?>
<p:tagLst xmlns:p="http://schemas.openxmlformats.org/presentationml/2006/main">
  <p:tag name="AS_UNIQUEID" val="2294"/>
  <p:tag name="KSO_WM_BEAUTIFY_FLAG" val=""/>
</p:tagLst>
</file>

<file path=ppt/tags/tag129.xml><?xml version="1.0" encoding="utf-8"?>
<p:tagLst xmlns:p="http://schemas.openxmlformats.org/presentationml/2006/main">
  <p:tag name="KSO_WM_BEAUTIFY_FLAG" val="#wm#"/>
  <p:tag name="KSO_WM_TEMPLATE_CATEGORY" val="custom"/>
  <p:tag name="KSO_WM_TEMPLATE_INDEX" val="20206915"/>
</p:tagLst>
</file>

<file path=ppt/tags/tag13.xml><?xml version="1.0" encoding="utf-8"?>
<p:tagLst xmlns:p="http://schemas.openxmlformats.org/presentationml/2006/main">
  <p:tag name="AS_UNIQUEID" val="8294"/>
</p:tagLst>
</file>

<file path=ppt/tags/tag130.xml><?xml version="1.0" encoding="utf-8"?>
<p:tagLst xmlns:p="http://schemas.openxmlformats.org/presentationml/2006/main">
  <p:tag name="AS_UNIQUEID" val="8018"/>
</p:tagLst>
</file>

<file path=ppt/tags/tag131.xml><?xml version="1.0" encoding="utf-8"?>
<p:tagLst xmlns:p="http://schemas.openxmlformats.org/presentationml/2006/main">
  <p:tag name="AS_UNIQUEID" val="8020"/>
  <p:tag name="KSO_WM_BEAUTIFY_FLAG" val=""/>
</p:tagLst>
</file>

<file path=ppt/tags/tag132.xml><?xml version="1.0" encoding="utf-8"?>
<p:tagLst xmlns:p="http://schemas.openxmlformats.org/presentationml/2006/main">
  <p:tag name="AS_UNIQUEID" val="2296"/>
  <p:tag name="KSO_WM_BEAUTIFY_FLAG" val=""/>
</p:tagLst>
</file>

<file path=ppt/tags/tag133.xml><?xml version="1.0" encoding="utf-8"?>
<p:tagLst xmlns:p="http://schemas.openxmlformats.org/presentationml/2006/main">
  <p:tag name="AS_UNIQUEID" val="2297"/>
  <p:tag name="KSO_WM_BEAUTIFY_FLAG" val=""/>
</p:tagLst>
</file>

<file path=ppt/tags/tag134.xml><?xml version="1.0" encoding="utf-8"?>
<p:tagLst xmlns:p="http://schemas.openxmlformats.org/presentationml/2006/main">
  <p:tag name="AS_UNIQUEID" val="2298"/>
  <p:tag name="KSO_WM_BEAUTIFY_FLAG" val=""/>
</p:tagLst>
</file>

<file path=ppt/tags/tag135.xml><?xml version="1.0" encoding="utf-8"?>
<p:tagLst xmlns:p="http://schemas.openxmlformats.org/presentationml/2006/main">
  <p:tag name="AS_UNIQUEID" val="2299"/>
  <p:tag name="KSO_WM_BEAUTIFY_FLAG" val=""/>
</p:tagLst>
</file>

<file path=ppt/tags/tag136.xml><?xml version="1.0" encoding="utf-8"?>
<p:tagLst xmlns:p="http://schemas.openxmlformats.org/presentationml/2006/main">
  <p:tag name="AS_UNIQUEID" val="2300"/>
  <p:tag name="KSO_WM_BEAUTIFY_FLAG" val=""/>
</p:tagLst>
</file>

<file path=ppt/tags/tag137.xml><?xml version="1.0" encoding="utf-8"?>
<p:tagLst xmlns:p="http://schemas.openxmlformats.org/presentationml/2006/main">
  <p:tag name="AS_UNIQUEID" val="2301"/>
  <p:tag name="KSO_WM_BEAUTIFY_FLAG" val=""/>
</p:tagLst>
</file>

<file path=ppt/tags/tag138.xml><?xml version="1.0" encoding="utf-8"?>
<p:tagLst xmlns:p="http://schemas.openxmlformats.org/presentationml/2006/main">
  <p:tag name="AS_UNIQUEID" val="2302"/>
  <p:tag name="KSO_WM_BEAUTIFY_FLAG" val=""/>
</p:tagLst>
</file>

<file path=ppt/tags/tag139.xml><?xml version="1.0" encoding="utf-8"?>
<p:tagLst xmlns:p="http://schemas.openxmlformats.org/presentationml/2006/main">
  <p:tag name="AS_UNIQUEID" val="2303"/>
  <p:tag name="KSO_WM_BEAUTIFY_FLAG" val=""/>
</p:tagLst>
</file>

<file path=ppt/tags/tag14.xml><?xml version="1.0" encoding="utf-8"?>
<p:tagLst xmlns:p="http://schemas.openxmlformats.org/presentationml/2006/main">
  <p:tag name="AS_UNIQUEID" val="495"/>
</p:tagLst>
</file>

<file path=ppt/tags/tag140.xml><?xml version="1.0" encoding="utf-8"?>
<p:tagLst xmlns:p="http://schemas.openxmlformats.org/presentationml/2006/main">
  <p:tag name="KSO_WM_BEAUTIFY_FLAG" val="#wm#"/>
  <p:tag name="KSO_WM_TEMPLATE_CATEGORY" val="custom"/>
  <p:tag name="KSO_WM_TEMPLATE_INDEX" val="20206915"/>
</p:tagLst>
</file>

<file path=ppt/tags/tag141.xml><?xml version="1.0" encoding="utf-8"?>
<p:tagLst xmlns:p="http://schemas.openxmlformats.org/presentationml/2006/main">
  <p:tag name="AS_UNIQUEID" val="8539"/>
</p:tagLst>
</file>

<file path=ppt/tags/tag142.xml><?xml version="1.0" encoding="utf-8"?>
<p:tagLst xmlns:p="http://schemas.openxmlformats.org/presentationml/2006/main">
  <p:tag name="AS_UNIQUEID" val="8540"/>
</p:tagLst>
</file>

<file path=ppt/tags/tag143.xml><?xml version="1.0" encoding="utf-8"?>
<p:tagLst xmlns:p="http://schemas.openxmlformats.org/presentationml/2006/main">
  <p:tag name="AS_UNIQUEID" val="8541"/>
</p:tagLst>
</file>

<file path=ppt/tags/tag144.xml><?xml version="1.0" encoding="utf-8"?>
<p:tagLst xmlns:p="http://schemas.openxmlformats.org/presentationml/2006/main">
  <p:tag name="KSO_WM_BEAUTIFY_FLAG" val="#wm#"/>
  <p:tag name="KSO_WM_TEMPLATE_CATEGORY" val="custom"/>
  <p:tag name="KSO_WM_TEMPLATE_INDEX" val="20206915"/>
</p:tagLst>
</file>

<file path=ppt/tags/tag145.xml><?xml version="1.0" encoding="utf-8"?>
<p:tagLst xmlns:p="http://schemas.openxmlformats.org/presentationml/2006/main">
  <p:tag name="AS_UNIQUEID" val="6483"/>
  <p:tag name="KSO_WM_BEAUTIFY_FLAG" val=""/>
</p:tagLst>
</file>

<file path=ppt/tags/tag146.xml><?xml version="1.0" encoding="utf-8"?>
<p:tagLst xmlns:p="http://schemas.openxmlformats.org/presentationml/2006/main">
  <p:tag name="KSO_WM_BEAUTIFY_FLAG" val="#wm#"/>
  <p:tag name="KSO_WM_TEMPLATE_CATEGORY" val="custom"/>
  <p:tag name="KSO_WM_TEMPLATE_INDEX" val="20206915"/>
</p:tagLst>
</file>

<file path=ppt/tags/tag147.xml><?xml version="1.0" encoding="utf-8"?>
<p:tagLst xmlns:p="http://schemas.openxmlformats.org/presentationml/2006/main">
  <p:tag name="AS_UNIQUEID" val="6485"/>
  <p:tag name="KSO_WM_BEAUTIFY_FLAG" val=""/>
</p:tagLst>
</file>

<file path=ppt/tags/tag148.xml><?xml version="1.0" encoding="utf-8"?>
<p:tagLst xmlns:p="http://schemas.openxmlformats.org/presentationml/2006/main">
  <p:tag name="KSO_WM_BEAUTIFY_FLAG" val="#wm#"/>
  <p:tag name="KSO_WM_TEMPLATE_CATEGORY" val="custom"/>
  <p:tag name="KSO_WM_TEMPLATE_INDEX" val="20206915"/>
</p:tagLst>
</file>

<file path=ppt/tags/tag149.xml><?xml version="1.0" encoding="utf-8"?>
<p:tagLst xmlns:p="http://schemas.openxmlformats.org/presentationml/2006/main">
  <p:tag name="AS_UNIQUEID" val="8545"/>
</p:tagLst>
</file>

<file path=ppt/tags/tag15.xml><?xml version="1.0" encoding="utf-8"?>
<p:tagLst xmlns:p="http://schemas.openxmlformats.org/presentationml/2006/main">
  <p:tag name="AS_UNIQUEID" val="496"/>
</p:tagLst>
</file>

<file path=ppt/tags/tag150.xml><?xml version="1.0" encoding="utf-8"?>
<p:tagLst xmlns:p="http://schemas.openxmlformats.org/presentationml/2006/main">
  <p:tag name="AS_UNIQUEID" val="8546"/>
</p:tagLst>
</file>

<file path=ppt/tags/tag151.xml><?xml version="1.0" encoding="utf-8"?>
<p:tagLst xmlns:p="http://schemas.openxmlformats.org/presentationml/2006/main">
  <p:tag name="AS_UNIQUEID" val="8547"/>
</p:tagLst>
</file>

<file path=ppt/tags/tag152.xml><?xml version="1.0" encoding="utf-8"?>
<p:tagLst xmlns:p="http://schemas.openxmlformats.org/presentationml/2006/main">
  <p:tag name="KSO_WM_BEAUTIFY_FLAG" val="#wm#"/>
  <p:tag name="KSO_WM_TEMPLATE_CATEGORY" val="custom"/>
  <p:tag name="KSO_WM_TEMPLATE_INDEX" val="20206915"/>
</p:tagLst>
</file>

<file path=ppt/tags/tag153.xml><?xml version="1.0" encoding="utf-8"?>
<p:tagLst xmlns:p="http://schemas.openxmlformats.org/presentationml/2006/main">
  <p:tag name="AS_UNIQUEID" val="8549"/>
</p:tagLst>
</file>

<file path=ppt/tags/tag154.xml><?xml version="1.0" encoding="utf-8"?>
<p:tagLst xmlns:p="http://schemas.openxmlformats.org/presentationml/2006/main">
  <p:tag name="AS_UNIQUEID" val="8550"/>
</p:tagLst>
</file>

<file path=ppt/tags/tag155.xml><?xml version="1.0" encoding="utf-8"?>
<p:tagLst xmlns:p="http://schemas.openxmlformats.org/presentationml/2006/main">
  <p:tag name="AS_UNIQUEID" val="8551"/>
</p:tagLst>
</file>

<file path=ppt/tags/tag156.xml><?xml version="1.0" encoding="utf-8"?>
<p:tagLst xmlns:p="http://schemas.openxmlformats.org/presentationml/2006/main">
  <p:tag name="KSO_WM_BEAUTIFY_FLAG" val="#wm#"/>
  <p:tag name="KSO_WM_TEMPLATE_CATEGORY" val="custom"/>
  <p:tag name="KSO_WM_TEMPLATE_INDEX" val="20206915"/>
</p:tagLst>
</file>

<file path=ppt/tags/tag157.xml><?xml version="1.0" encoding="utf-8"?>
<p:tagLst xmlns:p="http://schemas.openxmlformats.org/presentationml/2006/main">
  <p:tag name="AS_UNIQUEID" val="8553"/>
</p:tagLst>
</file>

<file path=ppt/tags/tag158.xml><?xml version="1.0" encoding="utf-8"?>
<p:tagLst xmlns:p="http://schemas.openxmlformats.org/presentationml/2006/main">
  <p:tag name="AS_UNIQUEID" val="8554"/>
</p:tagLst>
</file>

<file path=ppt/tags/tag159.xml><?xml version="1.0" encoding="utf-8"?>
<p:tagLst xmlns:p="http://schemas.openxmlformats.org/presentationml/2006/main">
  <p:tag name="AS_UNIQUEID" val="8555"/>
</p:tagLst>
</file>

<file path=ppt/tags/tag16.xml><?xml version="1.0" encoding="utf-8"?>
<p:tagLst xmlns:p="http://schemas.openxmlformats.org/presentationml/2006/main">
  <p:tag name="AS_UNIQUEID" val="497"/>
</p:tagLst>
</file>

<file path=ppt/tags/tag160.xml><?xml version="1.0" encoding="utf-8"?>
<p:tagLst xmlns:p="http://schemas.openxmlformats.org/presentationml/2006/main">
  <p:tag name="KSO_WM_BEAUTIFY_FLAG" val="#wm#"/>
  <p:tag name="KSO_WM_TEMPLATE_CATEGORY" val="custom"/>
  <p:tag name="KSO_WM_TEMPLATE_INDEX" val="20206915"/>
</p:tagLst>
</file>

<file path=ppt/tags/tag161.xml><?xml version="1.0" encoding="utf-8"?>
<p:tagLst xmlns:p="http://schemas.openxmlformats.org/presentationml/2006/main">
  <p:tag name="AS_UNIQUEID" val="8557"/>
</p:tagLst>
</file>

<file path=ppt/tags/tag162.xml><?xml version="1.0" encoding="utf-8"?>
<p:tagLst xmlns:p="http://schemas.openxmlformats.org/presentationml/2006/main">
  <p:tag name="AS_UNIQUEID" val="8558"/>
</p:tagLst>
</file>

<file path=ppt/tags/tag163.xml><?xml version="1.0" encoding="utf-8"?>
<p:tagLst xmlns:p="http://schemas.openxmlformats.org/presentationml/2006/main">
  <p:tag name="KSO_WM_BEAUTIFY_FLAG" val="#wm#"/>
  <p:tag name="KSO_WM_TEMPLATE_CATEGORY" val="custom"/>
  <p:tag name="KSO_WM_TEMPLATE_INDEX" val="20206915"/>
</p:tagLst>
</file>

<file path=ppt/tags/tag164.xml><?xml version="1.0" encoding="utf-8"?>
<p:tagLst xmlns:p="http://schemas.openxmlformats.org/presentationml/2006/main">
  <p:tag name="AS_UNIQUEID" val="8560"/>
</p:tagLst>
</file>

<file path=ppt/tags/tag165.xml><?xml version="1.0" encoding="utf-8"?>
<p:tagLst xmlns:p="http://schemas.openxmlformats.org/presentationml/2006/main">
  <p:tag name="AS_UNIQUEID" val="8561"/>
</p:tagLst>
</file>

<file path=ppt/tags/tag166.xml><?xml version="1.0" encoding="utf-8"?>
<p:tagLst xmlns:p="http://schemas.openxmlformats.org/presentationml/2006/main">
  <p:tag name="AS_UNIQUEID" val="8562"/>
</p:tagLst>
</file>

<file path=ppt/tags/tag167.xml><?xml version="1.0" encoding="utf-8"?>
<p:tagLst xmlns:p="http://schemas.openxmlformats.org/presentationml/2006/main">
  <p:tag name="AS_UNIQUEID" val="8563"/>
</p:tagLst>
</file>

<file path=ppt/tags/tag168.xml><?xml version="1.0" encoding="utf-8"?>
<p:tagLst xmlns:p="http://schemas.openxmlformats.org/presentationml/2006/main">
  <p:tag name="KSO_WM_BEAUTIFY_FLAG" val="#wm#"/>
  <p:tag name="KSO_WM_TEMPLATE_CATEGORY" val="custom"/>
  <p:tag name="KSO_WM_TEMPLATE_INDEX" val="20206915"/>
</p:tagLst>
</file>

<file path=ppt/tags/tag169.xml><?xml version="1.0" encoding="utf-8"?>
<p:tagLst xmlns:p="http://schemas.openxmlformats.org/presentationml/2006/main">
  <p:tag name="AS_UNIQUEID" val="7219"/>
</p:tagLst>
</file>

<file path=ppt/tags/tag17.xml><?xml version="1.0" encoding="utf-8"?>
<p:tagLst xmlns:p="http://schemas.openxmlformats.org/presentationml/2006/main">
  <p:tag name="AS_UNIQUEID" val="498"/>
</p:tagLst>
</file>

<file path=ppt/tags/tag170.xml><?xml version="1.0" encoding="utf-8"?>
<p:tagLst xmlns:p="http://schemas.openxmlformats.org/presentationml/2006/main">
  <p:tag name="AS_UNIQUEID" val="7220"/>
</p:tagLst>
</file>

<file path=ppt/tags/tag171.xml><?xml version="1.0" encoding="utf-8"?>
<p:tagLst xmlns:p="http://schemas.openxmlformats.org/presentationml/2006/main">
  <p:tag name="KSO_WM_BEAUTIFY_FLAG" val="#wm#"/>
  <p:tag name="KSO_WM_TEMPLATE_CATEGORY" val="custom"/>
  <p:tag name="KSO_WM_TEMPLATE_INDEX" val="20206915"/>
</p:tagLst>
</file>

<file path=ppt/tags/tag172.xml><?xml version="1.0" encoding="utf-8"?>
<p:tagLst xmlns:p="http://schemas.openxmlformats.org/presentationml/2006/main">
  <p:tag name="AS_UNIQUEID" val="8566"/>
</p:tagLst>
</file>

<file path=ppt/tags/tag173.xml><?xml version="1.0" encoding="utf-8"?>
<p:tagLst xmlns:p="http://schemas.openxmlformats.org/presentationml/2006/main">
  <p:tag name="AS_UNIQUEID" val="8567"/>
</p:tagLst>
</file>

<file path=ppt/tags/tag174.xml><?xml version="1.0" encoding="utf-8"?>
<p:tagLst xmlns:p="http://schemas.openxmlformats.org/presentationml/2006/main">
  <p:tag name="AS_UNIQUEID" val="8568"/>
</p:tagLst>
</file>

<file path=ppt/tags/tag175.xml><?xml version="1.0" encoding="utf-8"?>
<p:tagLst xmlns:p="http://schemas.openxmlformats.org/presentationml/2006/main">
  <p:tag name="AS_UNIQUEID" val="8569"/>
</p:tagLst>
</file>

<file path=ppt/tags/tag176.xml><?xml version="1.0" encoding="utf-8"?>
<p:tagLst xmlns:p="http://schemas.openxmlformats.org/presentationml/2006/main">
  <p:tag name="AS_UNIQUEID" val="8570"/>
</p:tagLst>
</file>

<file path=ppt/tags/tag177.xml><?xml version="1.0" encoding="utf-8"?>
<p:tagLst xmlns:p="http://schemas.openxmlformats.org/presentationml/2006/main">
  <p:tag name="KSO_WM_BEAUTIFY_FLAG" val="#wm#"/>
  <p:tag name="KSO_WM_TEMPLATE_CATEGORY" val="custom"/>
  <p:tag name="KSO_WM_TEMPLATE_INDEX" val="20206915"/>
</p:tagLst>
</file>

<file path=ppt/tags/tag178.xml><?xml version="1.0" encoding="utf-8"?>
<p:tagLst xmlns:p="http://schemas.openxmlformats.org/presentationml/2006/main">
  <p:tag name="AS_UNIQUEID" val="8572"/>
</p:tagLst>
</file>

<file path=ppt/tags/tag179.xml><?xml version="1.0" encoding="utf-8"?>
<p:tagLst xmlns:p="http://schemas.openxmlformats.org/presentationml/2006/main">
  <p:tag name="AS_UNIQUEID" val="8573"/>
</p:tagLst>
</file>

<file path=ppt/tags/tag18.xml><?xml version="1.0" encoding="utf-8"?>
<p:tagLst xmlns:p="http://schemas.openxmlformats.org/presentationml/2006/main">
  <p:tag name="AS_UNIQUEID" val="504"/>
</p:tagLst>
</file>

<file path=ppt/tags/tag180.xml><?xml version="1.0" encoding="utf-8"?>
<p:tagLst xmlns:p="http://schemas.openxmlformats.org/presentationml/2006/main">
  <p:tag name="AS_UNIQUEID" val="8574"/>
</p:tagLst>
</file>

<file path=ppt/tags/tag181.xml><?xml version="1.0" encoding="utf-8"?>
<p:tagLst xmlns:p="http://schemas.openxmlformats.org/presentationml/2006/main">
  <p:tag name="KSO_WM_BEAUTIFY_FLAG" val="#wm#"/>
  <p:tag name="KSO_WM_TEMPLATE_CATEGORY" val="custom"/>
  <p:tag name="KSO_WM_TEMPLATE_INDEX" val="20206915"/>
</p:tagLst>
</file>

<file path=ppt/tags/tag182.xml><?xml version="1.0" encoding="utf-8"?>
<p:tagLst xmlns:p="http://schemas.openxmlformats.org/presentationml/2006/main">
  <p:tag name="AS_UNIQUEID" val="8576"/>
</p:tagLst>
</file>

<file path=ppt/tags/tag183.xml><?xml version="1.0" encoding="utf-8"?>
<p:tagLst xmlns:p="http://schemas.openxmlformats.org/presentationml/2006/main">
  <p:tag name="AS_UNIQUEID" val="8577"/>
</p:tagLst>
</file>

<file path=ppt/tags/tag184.xml><?xml version="1.0" encoding="utf-8"?>
<p:tagLst xmlns:p="http://schemas.openxmlformats.org/presentationml/2006/main">
  <p:tag name="AS_UNIQUEID" val="8578"/>
</p:tagLst>
</file>

<file path=ppt/tags/tag185.xml><?xml version="1.0" encoding="utf-8"?>
<p:tagLst xmlns:p="http://schemas.openxmlformats.org/presentationml/2006/main">
  <p:tag name="KSO_WM_BEAUTIFY_FLAG" val="#wm#"/>
  <p:tag name="KSO_WM_TEMPLATE_CATEGORY" val="custom"/>
  <p:tag name="KSO_WM_TEMPLATE_INDEX" val="20206915"/>
</p:tagLst>
</file>

<file path=ppt/tags/tag186.xml><?xml version="1.0" encoding="utf-8"?>
<p:tagLst xmlns:p="http://schemas.openxmlformats.org/presentationml/2006/main">
  <p:tag name="AS_UNIQUEID" val="7363"/>
</p:tagLst>
</file>

<file path=ppt/tags/tag187.xml><?xml version="1.0" encoding="utf-8"?>
<p:tagLst xmlns:p="http://schemas.openxmlformats.org/presentationml/2006/main">
  <p:tag name="AS_UNIQUEID" val="7364"/>
</p:tagLst>
</file>

<file path=ppt/tags/tag188.xml><?xml version="1.0" encoding="utf-8"?>
<p:tagLst xmlns:p="http://schemas.openxmlformats.org/presentationml/2006/main">
  <p:tag name="AS_UNIQUEID" val="7365"/>
</p:tagLst>
</file>

<file path=ppt/tags/tag189.xml><?xml version="1.0" encoding="utf-8"?>
<p:tagLst xmlns:p="http://schemas.openxmlformats.org/presentationml/2006/main">
  <p:tag name="AS_UNIQUEID" val="7366"/>
</p:tagLst>
</file>

<file path=ppt/tags/tag19.xml><?xml version="1.0" encoding="utf-8"?>
<p:tagLst xmlns:p="http://schemas.openxmlformats.org/presentationml/2006/main">
  <p:tag name="AS_UNIQUEID" val="8294"/>
</p:tagLst>
</file>

<file path=ppt/tags/tag190.xml><?xml version="1.0" encoding="utf-8"?>
<p:tagLst xmlns:p="http://schemas.openxmlformats.org/presentationml/2006/main">
  <p:tag name="AS_UNIQUEID" val="7367"/>
</p:tagLst>
</file>

<file path=ppt/tags/tag191.xml><?xml version="1.0" encoding="utf-8"?>
<p:tagLst xmlns:p="http://schemas.openxmlformats.org/presentationml/2006/main">
  <p:tag name="AS_UNIQUEID" val="7368"/>
</p:tagLst>
</file>

<file path=ppt/tags/tag192.xml><?xml version="1.0" encoding="utf-8"?>
<p:tagLst xmlns:p="http://schemas.openxmlformats.org/presentationml/2006/main">
  <p:tag name="AS_UNIQUEID" val="7369"/>
</p:tagLst>
</file>

<file path=ppt/tags/tag193.xml><?xml version="1.0" encoding="utf-8"?>
<p:tagLst xmlns:p="http://schemas.openxmlformats.org/presentationml/2006/main">
  <p:tag name="AS_UNIQUEID" val="7370"/>
</p:tagLst>
</file>

<file path=ppt/tags/tag194.xml><?xml version="1.0" encoding="utf-8"?>
<p:tagLst xmlns:p="http://schemas.openxmlformats.org/presentationml/2006/main">
  <p:tag name="AS_UNIQUEID" val="7371"/>
</p:tagLst>
</file>

<file path=ppt/tags/tag195.xml><?xml version="1.0" encoding="utf-8"?>
<p:tagLst xmlns:p="http://schemas.openxmlformats.org/presentationml/2006/main">
  <p:tag name="AS_UNIQUEID" val="7372"/>
</p:tagLst>
</file>

<file path=ppt/tags/tag196.xml><?xml version="1.0" encoding="utf-8"?>
<p:tagLst xmlns:p="http://schemas.openxmlformats.org/presentationml/2006/main">
  <p:tag name="AS_UNIQUEID" val="7373"/>
</p:tagLst>
</file>

<file path=ppt/tags/tag197.xml><?xml version="1.0" encoding="utf-8"?>
<p:tagLst xmlns:p="http://schemas.openxmlformats.org/presentationml/2006/main">
  <p:tag name="AS_UNIQUEID" val="7374"/>
</p:tagLst>
</file>

<file path=ppt/tags/tag198.xml><?xml version="1.0" encoding="utf-8"?>
<p:tagLst xmlns:p="http://schemas.openxmlformats.org/presentationml/2006/main">
  <p:tag name="AS_UNIQUEID" val="7375"/>
</p:tagLst>
</file>

<file path=ppt/tags/tag199.xml><?xml version="1.0" encoding="utf-8"?>
<p:tagLst xmlns:p="http://schemas.openxmlformats.org/presentationml/2006/main">
  <p:tag name="AS_UNIQUEID" val="7376"/>
</p:tagLst>
</file>

<file path=ppt/tags/tag2.xml><?xml version="1.0" encoding="utf-8"?>
<p:tagLst xmlns:p="http://schemas.openxmlformats.org/presentationml/2006/main">
  <p:tag name="AS_UNIQUEID" val="479"/>
</p:tagLst>
</file>

<file path=ppt/tags/tag20.xml><?xml version="1.0" encoding="utf-8"?>
<p:tagLst xmlns:p="http://schemas.openxmlformats.org/presentationml/2006/main">
  <p:tag name="AS_UNIQUEID" val="495"/>
</p:tagLst>
</file>

<file path=ppt/tags/tag200.xml><?xml version="1.0" encoding="utf-8"?>
<p:tagLst xmlns:p="http://schemas.openxmlformats.org/presentationml/2006/main">
  <p:tag name="AS_UNIQUEID" val="7377"/>
</p:tagLst>
</file>

<file path=ppt/tags/tag201.xml><?xml version="1.0" encoding="utf-8"?>
<p:tagLst xmlns:p="http://schemas.openxmlformats.org/presentationml/2006/main">
  <p:tag name="AS_UNIQUEID" val="7378"/>
</p:tagLst>
</file>

<file path=ppt/tags/tag202.xml><?xml version="1.0" encoding="utf-8"?>
<p:tagLst xmlns:p="http://schemas.openxmlformats.org/presentationml/2006/main">
  <p:tag name="AS_UNIQUEID" val="7379"/>
</p:tagLst>
</file>

<file path=ppt/tags/tag203.xml><?xml version="1.0" encoding="utf-8"?>
<p:tagLst xmlns:p="http://schemas.openxmlformats.org/presentationml/2006/main">
  <p:tag name="AS_UNIQUEID" val="7380"/>
</p:tagLst>
</file>

<file path=ppt/tags/tag204.xml><?xml version="1.0" encoding="utf-8"?>
<p:tagLst xmlns:p="http://schemas.openxmlformats.org/presentationml/2006/main">
  <p:tag name="AS_UNIQUEID" val="7381"/>
</p:tagLst>
</file>

<file path=ppt/tags/tag205.xml><?xml version="1.0" encoding="utf-8"?>
<p:tagLst xmlns:p="http://schemas.openxmlformats.org/presentationml/2006/main">
  <p:tag name="AS_UNIQUEID" val="7382"/>
</p:tagLst>
</file>

<file path=ppt/tags/tag206.xml><?xml version="1.0" encoding="utf-8"?>
<p:tagLst xmlns:p="http://schemas.openxmlformats.org/presentationml/2006/main">
  <p:tag name="AS_UNIQUEID" val="7383"/>
</p:tagLst>
</file>

<file path=ppt/tags/tag207.xml><?xml version="1.0" encoding="utf-8"?>
<p:tagLst xmlns:p="http://schemas.openxmlformats.org/presentationml/2006/main">
  <p:tag name="AS_UNIQUEID" val="7384"/>
</p:tagLst>
</file>

<file path=ppt/tags/tag208.xml><?xml version="1.0" encoding="utf-8"?>
<p:tagLst xmlns:p="http://schemas.openxmlformats.org/presentationml/2006/main">
  <p:tag name="AS_UNIQUEID" val="7385"/>
</p:tagLst>
</file>

<file path=ppt/tags/tag209.xml><?xml version="1.0" encoding="utf-8"?>
<p:tagLst xmlns:p="http://schemas.openxmlformats.org/presentationml/2006/main">
  <p:tag name="AS_UNIQUEID" val="7386"/>
</p:tagLst>
</file>

<file path=ppt/tags/tag21.xml><?xml version="1.0" encoding="utf-8"?>
<p:tagLst xmlns:p="http://schemas.openxmlformats.org/presentationml/2006/main">
  <p:tag name="AS_UNIQUEID" val="496"/>
</p:tagLst>
</file>

<file path=ppt/tags/tag210.xml><?xml version="1.0" encoding="utf-8"?>
<p:tagLst xmlns:p="http://schemas.openxmlformats.org/presentationml/2006/main">
  <p:tag name="AS_UNIQUEID" val="7387"/>
</p:tagLst>
</file>

<file path=ppt/tags/tag211.xml><?xml version="1.0" encoding="utf-8"?>
<p:tagLst xmlns:p="http://schemas.openxmlformats.org/presentationml/2006/main">
  <p:tag name="AS_UNIQUEID" val="7388"/>
</p:tagLst>
</file>

<file path=ppt/tags/tag212.xml><?xml version="1.0" encoding="utf-8"?>
<p:tagLst xmlns:p="http://schemas.openxmlformats.org/presentationml/2006/main">
  <p:tag name="AS_UNIQUEID" val="7389"/>
</p:tagLst>
</file>

<file path=ppt/tags/tag213.xml><?xml version="1.0" encoding="utf-8"?>
<p:tagLst xmlns:p="http://schemas.openxmlformats.org/presentationml/2006/main">
  <p:tag name="AS_UNIQUEID" val="7390"/>
</p:tagLst>
</file>

<file path=ppt/tags/tag214.xml><?xml version="1.0" encoding="utf-8"?>
<p:tagLst xmlns:p="http://schemas.openxmlformats.org/presentationml/2006/main">
  <p:tag name="AS_UNIQUEID" val="7391"/>
</p:tagLst>
</file>

<file path=ppt/tags/tag215.xml><?xml version="1.0" encoding="utf-8"?>
<p:tagLst xmlns:p="http://schemas.openxmlformats.org/presentationml/2006/main">
  <p:tag name="AS_UNIQUEID" val="7392"/>
</p:tagLst>
</file>

<file path=ppt/tags/tag216.xml><?xml version="1.0" encoding="utf-8"?>
<p:tagLst xmlns:p="http://schemas.openxmlformats.org/presentationml/2006/main">
  <p:tag name="AS_UNIQUEID" val="7393"/>
</p:tagLst>
</file>

<file path=ppt/tags/tag217.xml><?xml version="1.0" encoding="utf-8"?>
<p:tagLst xmlns:p="http://schemas.openxmlformats.org/presentationml/2006/main">
  <p:tag name="AS_UNIQUEID" val="7394"/>
</p:tagLst>
</file>

<file path=ppt/tags/tag218.xml><?xml version="1.0" encoding="utf-8"?>
<p:tagLst xmlns:p="http://schemas.openxmlformats.org/presentationml/2006/main">
  <p:tag name="AS_UNIQUEID" val="7395"/>
</p:tagLst>
</file>

<file path=ppt/tags/tag219.xml><?xml version="1.0" encoding="utf-8"?>
<p:tagLst xmlns:p="http://schemas.openxmlformats.org/presentationml/2006/main">
  <p:tag name="AS_UNIQUEID" val="7396"/>
</p:tagLst>
</file>

<file path=ppt/tags/tag22.xml><?xml version="1.0" encoding="utf-8"?>
<p:tagLst xmlns:p="http://schemas.openxmlformats.org/presentationml/2006/main">
  <p:tag name="AS_UNIQUEID" val="497"/>
</p:tagLst>
</file>

<file path=ppt/tags/tag220.xml><?xml version="1.0" encoding="utf-8"?>
<p:tagLst xmlns:p="http://schemas.openxmlformats.org/presentationml/2006/main">
  <p:tag name="AS_UNIQUEID" val="7397"/>
</p:tagLst>
</file>

<file path=ppt/tags/tag221.xml><?xml version="1.0" encoding="utf-8"?>
<p:tagLst xmlns:p="http://schemas.openxmlformats.org/presentationml/2006/main">
  <p:tag name="AS_UNIQUEID" val="7398"/>
</p:tagLst>
</file>

<file path=ppt/tags/tag222.xml><?xml version="1.0" encoding="utf-8"?>
<p:tagLst xmlns:p="http://schemas.openxmlformats.org/presentationml/2006/main">
  <p:tag name="AS_UNIQUEID" val="7399"/>
</p:tagLst>
</file>

<file path=ppt/tags/tag223.xml><?xml version="1.0" encoding="utf-8"?>
<p:tagLst xmlns:p="http://schemas.openxmlformats.org/presentationml/2006/main">
  <p:tag name="AS_UNIQUEID" val="7400"/>
</p:tagLst>
</file>

<file path=ppt/tags/tag224.xml><?xml version="1.0" encoding="utf-8"?>
<p:tagLst xmlns:p="http://schemas.openxmlformats.org/presentationml/2006/main">
  <p:tag name="AS_UNIQUEID" val="7401"/>
</p:tagLst>
</file>

<file path=ppt/tags/tag225.xml><?xml version="1.0" encoding="utf-8"?>
<p:tagLst xmlns:p="http://schemas.openxmlformats.org/presentationml/2006/main">
  <p:tag name="AS_UNIQUEID" val="7402"/>
</p:tagLst>
</file>

<file path=ppt/tags/tag226.xml><?xml version="1.0" encoding="utf-8"?>
<p:tagLst xmlns:p="http://schemas.openxmlformats.org/presentationml/2006/main">
  <p:tag name="AS_UNIQUEID" val="7403"/>
</p:tagLst>
</file>

<file path=ppt/tags/tag227.xml><?xml version="1.0" encoding="utf-8"?>
<p:tagLst xmlns:p="http://schemas.openxmlformats.org/presentationml/2006/main">
  <p:tag name="AS_UNIQUEID" val="7404"/>
</p:tagLst>
</file>

<file path=ppt/tags/tag228.xml><?xml version="1.0" encoding="utf-8"?>
<p:tagLst xmlns:p="http://schemas.openxmlformats.org/presentationml/2006/main">
  <p:tag name="AS_UNIQUEID" val="7405"/>
</p:tagLst>
</file>

<file path=ppt/tags/tag229.xml><?xml version="1.0" encoding="utf-8"?>
<p:tagLst xmlns:p="http://schemas.openxmlformats.org/presentationml/2006/main">
  <p:tag name="AS_UNIQUEID" val="7406"/>
</p:tagLst>
</file>

<file path=ppt/tags/tag23.xml><?xml version="1.0" encoding="utf-8"?>
<p:tagLst xmlns:p="http://schemas.openxmlformats.org/presentationml/2006/main">
  <p:tag name="AS_UNIQUEID" val="498"/>
</p:tagLst>
</file>

<file path=ppt/tags/tag230.xml><?xml version="1.0" encoding="utf-8"?>
<p:tagLst xmlns:p="http://schemas.openxmlformats.org/presentationml/2006/main">
  <p:tag name="AS_UNIQUEID" val="7407"/>
</p:tagLst>
</file>

<file path=ppt/tags/tag231.xml><?xml version="1.0" encoding="utf-8"?>
<p:tagLst xmlns:p="http://schemas.openxmlformats.org/presentationml/2006/main">
  <p:tag name="AS_UNIQUEID" val="7408"/>
</p:tagLst>
</file>

<file path=ppt/tags/tag232.xml><?xml version="1.0" encoding="utf-8"?>
<p:tagLst xmlns:p="http://schemas.openxmlformats.org/presentationml/2006/main">
  <p:tag name="AS_UNIQUEID" val="7409"/>
</p:tagLst>
</file>

<file path=ppt/tags/tag233.xml><?xml version="1.0" encoding="utf-8"?>
<p:tagLst xmlns:p="http://schemas.openxmlformats.org/presentationml/2006/main">
  <p:tag name="AS_UNIQUEID" val="7410"/>
</p:tagLst>
</file>

<file path=ppt/tags/tag234.xml><?xml version="1.0" encoding="utf-8"?>
<p:tagLst xmlns:p="http://schemas.openxmlformats.org/presentationml/2006/main">
  <p:tag name="AS_UNIQUEID" val="7411"/>
</p:tagLst>
</file>

<file path=ppt/tags/tag235.xml><?xml version="1.0" encoding="utf-8"?>
<p:tagLst xmlns:p="http://schemas.openxmlformats.org/presentationml/2006/main">
  <p:tag name="AS_UNIQUEID" val="7412"/>
</p:tagLst>
</file>

<file path=ppt/tags/tag236.xml><?xml version="1.0" encoding="utf-8"?>
<p:tagLst xmlns:p="http://schemas.openxmlformats.org/presentationml/2006/main">
  <p:tag name="AS_UNIQUEID" val="7413"/>
</p:tagLst>
</file>

<file path=ppt/tags/tag237.xml><?xml version="1.0" encoding="utf-8"?>
<p:tagLst xmlns:p="http://schemas.openxmlformats.org/presentationml/2006/main">
  <p:tag name="AS_UNIQUEID" val="7414"/>
</p:tagLst>
</file>

<file path=ppt/tags/tag238.xml><?xml version="1.0" encoding="utf-8"?>
<p:tagLst xmlns:p="http://schemas.openxmlformats.org/presentationml/2006/main">
  <p:tag name="AS_UNIQUEID" val="7415"/>
</p:tagLst>
</file>

<file path=ppt/tags/tag239.xml><?xml version="1.0" encoding="utf-8"?>
<p:tagLst xmlns:p="http://schemas.openxmlformats.org/presentationml/2006/main">
  <p:tag name="AS_UNIQUEID" val="7416"/>
</p:tagLst>
</file>

<file path=ppt/tags/tag24.xml><?xml version="1.0" encoding="utf-8"?>
<p:tagLst xmlns:p="http://schemas.openxmlformats.org/presentationml/2006/main">
  <p:tag name="AS_UNIQUEID" val="504"/>
</p:tagLst>
</file>

<file path=ppt/tags/tag240.xml><?xml version="1.0" encoding="utf-8"?>
<p:tagLst xmlns:p="http://schemas.openxmlformats.org/presentationml/2006/main">
  <p:tag name="AS_UNIQUEID" val="7417"/>
</p:tagLst>
</file>

<file path=ppt/tags/tag241.xml><?xml version="1.0" encoding="utf-8"?>
<p:tagLst xmlns:p="http://schemas.openxmlformats.org/presentationml/2006/main">
  <p:tag name="AS_UNIQUEID" val="8581"/>
</p:tagLst>
</file>

<file path=ppt/tags/tag242.xml><?xml version="1.0" encoding="utf-8"?>
<p:tagLst xmlns:p="http://schemas.openxmlformats.org/presentationml/2006/main">
  <p:tag name="AS_UNIQUEID" val="8582"/>
</p:tagLst>
</file>

<file path=ppt/tags/tag243.xml><?xml version="1.0" encoding="utf-8"?>
<p:tagLst xmlns:p="http://schemas.openxmlformats.org/presentationml/2006/main">
  <p:tag name="AS_UNIQUEID" val="8583"/>
</p:tagLst>
</file>

<file path=ppt/tags/tag244.xml><?xml version="1.0" encoding="utf-8"?>
<p:tagLst xmlns:p="http://schemas.openxmlformats.org/presentationml/2006/main">
  <p:tag name="AS_UNIQUEID" val="8207"/>
</p:tagLst>
</file>

<file path=ppt/tags/tag245.xml><?xml version="1.0" encoding="utf-8"?>
<p:tagLst xmlns:p="http://schemas.openxmlformats.org/presentationml/2006/main">
  <p:tag name="KSO_WM_BEAUTIFY_FLAG" val="#wm#"/>
  <p:tag name="KSO_WM_TEMPLATE_CATEGORY" val="custom"/>
  <p:tag name="KSO_WM_TEMPLATE_INDEX" val="20206915"/>
</p:tagLst>
</file>

<file path=ppt/tags/tag246.xml><?xml version="1.0" encoding="utf-8"?>
<p:tagLst xmlns:p="http://schemas.openxmlformats.org/presentationml/2006/main">
  <p:tag name="AS_UNIQUEID" val="8217"/>
</p:tagLst>
</file>

<file path=ppt/tags/tag247.xml><?xml version="1.0" encoding="utf-8"?>
<p:tagLst xmlns:p="http://schemas.openxmlformats.org/presentationml/2006/main">
  <p:tag name="AS_UNIQUEID" val="8219"/>
  <p:tag name="KSO_WM_BEAUTIFY_FLAG" val=""/>
</p:tagLst>
</file>

<file path=ppt/tags/tag248.xml><?xml version="1.0" encoding="utf-8"?>
<p:tagLst xmlns:p="http://schemas.openxmlformats.org/presentationml/2006/main">
  <p:tag name="KSO_WM_BEAUTIFY_FLAG" val="#wm#"/>
  <p:tag name="KSO_WM_TEMPLATE_CATEGORY" val="custom"/>
  <p:tag name="KSO_WM_TEMPLATE_INDEX" val="20206915"/>
</p:tagLst>
</file>

<file path=ppt/tags/tag249.xml><?xml version="1.0" encoding="utf-8"?>
<p:tagLst xmlns:p="http://schemas.openxmlformats.org/presentationml/2006/main">
  <p:tag name="AS_UNIQUEID" val="8586"/>
</p:tagLst>
</file>

<file path=ppt/tags/tag25.xml><?xml version="1.0" encoding="utf-8"?>
<p:tagLst xmlns:p="http://schemas.openxmlformats.org/presentationml/2006/main">
  <p:tag name="AS_UNIQUEID" val="8294"/>
</p:tagLst>
</file>

<file path=ppt/tags/tag250.xml><?xml version="1.0" encoding="utf-8"?>
<p:tagLst xmlns:p="http://schemas.openxmlformats.org/presentationml/2006/main">
  <p:tag name="AS_UNIQUEID" val="8587"/>
</p:tagLst>
</file>

<file path=ppt/tags/tag251.xml><?xml version="1.0" encoding="utf-8"?>
<p:tagLst xmlns:p="http://schemas.openxmlformats.org/presentationml/2006/main">
  <p:tag name="AS_UNIQUEID" val="8588"/>
</p:tagLst>
</file>

<file path=ppt/tags/tag252.xml><?xml version="1.0" encoding="utf-8"?>
<p:tagLst xmlns:p="http://schemas.openxmlformats.org/presentationml/2006/main">
  <p:tag name="KSO_WM_BEAUTIFY_FLAG" val="#wm#"/>
  <p:tag name="KSO_WM_TEMPLATE_CATEGORY" val="custom"/>
  <p:tag name="KSO_WM_TEMPLATE_INDEX" val="20206915"/>
</p:tagLst>
</file>

<file path=ppt/tags/tag253.xml><?xml version="1.0" encoding="utf-8"?>
<p:tagLst xmlns:p="http://schemas.openxmlformats.org/presentationml/2006/main">
  <p:tag name="AS_UNIQUEID" val="8590"/>
</p:tagLst>
</file>

<file path=ppt/tags/tag254.xml><?xml version="1.0" encoding="utf-8"?>
<p:tagLst xmlns:p="http://schemas.openxmlformats.org/presentationml/2006/main">
  <p:tag name="AS_UNIQUEID" val="8591"/>
</p:tagLst>
</file>

<file path=ppt/tags/tag255.xml><?xml version="1.0" encoding="utf-8"?>
<p:tagLst xmlns:p="http://schemas.openxmlformats.org/presentationml/2006/main">
  <p:tag name="KSO_WM_BEAUTIFY_FLAG" val="#wm#"/>
  <p:tag name="KSO_WM_TEMPLATE_CATEGORY" val="custom"/>
  <p:tag name="KSO_WM_TEMPLATE_INDEX" val="20206915"/>
</p:tagLst>
</file>

<file path=ppt/tags/tag256.xml><?xml version="1.0" encoding="utf-8"?>
<p:tagLst xmlns:p="http://schemas.openxmlformats.org/presentationml/2006/main">
  <p:tag name="AS_UNIQUEID" val="8593"/>
</p:tagLst>
</file>

<file path=ppt/tags/tag257.xml><?xml version="1.0" encoding="utf-8"?>
<p:tagLst xmlns:p="http://schemas.openxmlformats.org/presentationml/2006/main">
  <p:tag name="AS_UNIQUEID" val="8594"/>
  <p:tag name="KSO_WM_UNIT_TEXT_FILL_FORE_SCHEMECOLOR_INDEX" val="13"/>
  <p:tag name="KSO_WM_UNIT_TEXT_FILL_FORE_SCHEMECOLOR_INDEX_BRIGHTNESS" val="0"/>
  <p:tag name="KSO_WM_UNIT_TEXT_FILL_TYPE" val="1"/>
</p:tagLst>
</file>

<file path=ppt/tags/tag258.xml><?xml version="1.0" encoding="utf-8"?>
<p:tagLst xmlns:p="http://schemas.openxmlformats.org/presentationml/2006/main">
  <p:tag name="AS_UNIQUEID" val="8595"/>
</p:tagLst>
</file>

<file path=ppt/tags/tag259.xml><?xml version="1.0" encoding="utf-8"?>
<p:tagLst xmlns:p="http://schemas.openxmlformats.org/presentationml/2006/main">
  <p:tag name="AS_UNIQUEID" val="8596"/>
</p:tagLst>
</file>

<file path=ppt/tags/tag26.xml><?xml version="1.0" encoding="utf-8"?>
<p:tagLst xmlns:p="http://schemas.openxmlformats.org/presentationml/2006/main">
  <p:tag name="AS_UNIQUEID" val="495"/>
</p:tagLst>
</file>

<file path=ppt/tags/tag260.xml><?xml version="1.0" encoding="utf-8"?>
<p:tagLst xmlns:p="http://schemas.openxmlformats.org/presentationml/2006/main">
  <p:tag name="KSO_WM_BEAUTIFY_FLAG" val="#wm#"/>
  <p:tag name="KSO_WM_TEMPLATE_CATEGORY" val="custom"/>
  <p:tag name="KSO_WM_TEMPLATE_INDEX" val="20206915"/>
</p:tagLst>
</file>

<file path=ppt/tags/tag261.xml><?xml version="1.0" encoding="utf-8"?>
<p:tagLst xmlns:p="http://schemas.openxmlformats.org/presentationml/2006/main">
  <p:tag name="AS_UNIQUEID" val="7228"/>
</p:tagLst>
</file>

<file path=ppt/tags/tag262.xml><?xml version="1.0" encoding="utf-8"?>
<p:tagLst xmlns:p="http://schemas.openxmlformats.org/presentationml/2006/main">
  <p:tag name="AS_UNIQUEID" val="8598"/>
</p:tagLst>
</file>

<file path=ppt/tags/tag263.xml><?xml version="1.0" encoding="utf-8"?>
<p:tagLst xmlns:p="http://schemas.openxmlformats.org/presentationml/2006/main">
  <p:tag name="KSO_WM_BEAUTIFY_FLAG" val="#wm#"/>
  <p:tag name="KSO_WM_TEMPLATE_CATEGORY" val="custom"/>
  <p:tag name="KSO_WM_TEMPLATE_INDEX" val="20206915"/>
</p:tagLst>
</file>

<file path=ppt/tags/tag264.xml><?xml version="1.0" encoding="utf-8"?>
<p:tagLst xmlns:p="http://schemas.openxmlformats.org/presentationml/2006/main">
  <p:tag name="AS_UNIQUEID" val="8600"/>
</p:tagLst>
</file>

<file path=ppt/tags/tag265.xml><?xml version="1.0" encoding="utf-8"?>
<p:tagLst xmlns:p="http://schemas.openxmlformats.org/presentationml/2006/main">
  <p:tag name="AS_UNIQUEID" val="8601"/>
</p:tagLst>
</file>

<file path=ppt/tags/tag266.xml><?xml version="1.0" encoding="utf-8"?>
<p:tagLst xmlns:p="http://schemas.openxmlformats.org/presentationml/2006/main">
  <p:tag name="AS_UNIQUEID" val="8602"/>
</p:tagLst>
</file>

<file path=ppt/tags/tag267.xml><?xml version="1.0" encoding="utf-8"?>
<p:tagLst xmlns:p="http://schemas.openxmlformats.org/presentationml/2006/main">
  <p:tag name="AS_UNIQUEID" val="8604"/>
</p:tagLst>
</file>

<file path=ppt/tags/tag268.xml><?xml version="1.0" encoding="utf-8"?>
<p:tagLst xmlns:p="http://schemas.openxmlformats.org/presentationml/2006/main">
  <p:tag name="AS_UNIQUEID" val="8605"/>
</p:tagLst>
</file>

<file path=ppt/tags/tag269.xml><?xml version="1.0" encoding="utf-8"?>
<p:tagLst xmlns:p="http://schemas.openxmlformats.org/presentationml/2006/main">
  <p:tag name="AS_UNIQUEID" val="8606"/>
</p:tagLst>
</file>

<file path=ppt/tags/tag27.xml><?xml version="1.0" encoding="utf-8"?>
<p:tagLst xmlns:p="http://schemas.openxmlformats.org/presentationml/2006/main">
  <p:tag name="AS_UNIQUEID" val="496"/>
</p:tagLst>
</file>

<file path=ppt/tags/tag270.xml><?xml version="1.0" encoding="utf-8"?>
<p:tagLst xmlns:p="http://schemas.openxmlformats.org/presentationml/2006/main">
  <p:tag name="AS_UNIQUEID" val="8607"/>
</p:tagLst>
</file>

<file path=ppt/tags/tag271.xml><?xml version="1.0" encoding="utf-8"?>
<p:tagLst xmlns:p="http://schemas.openxmlformats.org/presentationml/2006/main">
  <p:tag name="AS_UNIQUEID" val="8608"/>
</p:tagLst>
</file>

<file path=ppt/tags/tag272.xml><?xml version="1.0" encoding="utf-8"?>
<p:tagLst xmlns:p="http://schemas.openxmlformats.org/presentationml/2006/main">
  <p:tag name="KSO_WM_BEAUTIFY_FLAG" val="#wm#"/>
  <p:tag name="KSO_WM_TEMPLATE_CATEGORY" val="custom"/>
  <p:tag name="KSO_WM_TEMPLATE_INDEX" val="20206915"/>
</p:tagLst>
</file>

<file path=ppt/tags/tag273.xml><?xml version="1.0" encoding="utf-8"?>
<p:tagLst xmlns:p="http://schemas.openxmlformats.org/presentationml/2006/main">
  <p:tag name="AS_UNIQUEID" val="8610"/>
</p:tagLst>
</file>

<file path=ppt/tags/tag274.xml><?xml version="1.0" encoding="utf-8"?>
<p:tagLst xmlns:p="http://schemas.openxmlformats.org/presentationml/2006/main">
  <p:tag name="AS_UNIQUEID" val="8611"/>
</p:tagLst>
</file>

<file path=ppt/tags/tag275.xml><?xml version="1.0" encoding="utf-8"?>
<p:tagLst xmlns:p="http://schemas.openxmlformats.org/presentationml/2006/main">
  <p:tag name="AS_UNIQUEID" val="8612"/>
</p:tagLst>
</file>

<file path=ppt/tags/tag276.xml><?xml version="1.0" encoding="utf-8"?>
<p:tagLst xmlns:p="http://schemas.openxmlformats.org/presentationml/2006/main">
  <p:tag name="KSO_WM_BEAUTIFY_FLAG" val="#wm#"/>
  <p:tag name="KSO_WM_TEMPLATE_CATEGORY" val="custom"/>
  <p:tag name="KSO_WM_TEMPLATE_INDEX" val="20206915"/>
</p:tagLst>
</file>

<file path=ppt/tags/tag277.xml><?xml version="1.0" encoding="utf-8"?>
<p:tagLst xmlns:p="http://schemas.openxmlformats.org/presentationml/2006/main">
  <p:tag name="AS_UNIQUEID" val="8614"/>
</p:tagLst>
</file>

<file path=ppt/tags/tag278.xml><?xml version="1.0" encoding="utf-8"?>
<p:tagLst xmlns:p="http://schemas.openxmlformats.org/presentationml/2006/main">
  <p:tag name="AS_UNIQUEID" val="8615"/>
</p:tagLst>
</file>

<file path=ppt/tags/tag279.xml><?xml version="1.0" encoding="utf-8"?>
<p:tagLst xmlns:p="http://schemas.openxmlformats.org/presentationml/2006/main">
  <p:tag name="AS_UNIQUEID" val="8616"/>
</p:tagLst>
</file>

<file path=ppt/tags/tag28.xml><?xml version="1.0" encoding="utf-8"?>
<p:tagLst xmlns:p="http://schemas.openxmlformats.org/presentationml/2006/main">
  <p:tag name="AS_UNIQUEID" val="497"/>
</p:tagLst>
</file>

<file path=ppt/tags/tag280.xml><?xml version="1.0" encoding="utf-8"?>
<p:tagLst xmlns:p="http://schemas.openxmlformats.org/presentationml/2006/main">
  <p:tag name="AS_UNIQUEID" val="8618"/>
</p:tagLst>
</file>

<file path=ppt/tags/tag281.xml><?xml version="1.0" encoding="utf-8"?>
<p:tagLst xmlns:p="http://schemas.openxmlformats.org/presentationml/2006/main">
  <p:tag name="KSO_WM_BEAUTIFY_FLAG" val="#wm#"/>
  <p:tag name="KSO_WM_TEMPLATE_CATEGORY" val="custom"/>
  <p:tag name="KSO_WM_TEMPLATE_INDEX" val="20206915"/>
</p:tagLst>
</file>

<file path=ppt/tags/tag282.xml><?xml version="1.0" encoding="utf-8"?>
<p:tagLst xmlns:p="http://schemas.openxmlformats.org/presentationml/2006/main">
  <p:tag name="AS_UNIQUEID" val="8620"/>
</p:tagLst>
</file>

<file path=ppt/tags/tag283.xml><?xml version="1.0" encoding="utf-8"?>
<p:tagLst xmlns:p="http://schemas.openxmlformats.org/presentationml/2006/main">
  <p:tag name="AS_UNIQUEID" val="8621"/>
</p:tagLst>
</file>

<file path=ppt/tags/tag284.xml><?xml version="1.0" encoding="utf-8"?>
<p:tagLst xmlns:p="http://schemas.openxmlformats.org/presentationml/2006/main">
  <p:tag name="KSO_WM_BEAUTIFY_FLAG" val="#wm#"/>
  <p:tag name="KSO_WM_TEMPLATE_CATEGORY" val="custom"/>
  <p:tag name="KSO_WM_TEMPLATE_INDEX" val="20206915"/>
</p:tagLst>
</file>

<file path=ppt/tags/tag285.xml><?xml version="1.0" encoding="utf-8"?>
<p:tagLst xmlns:p="http://schemas.openxmlformats.org/presentationml/2006/main">
  <p:tag name="AS_UNIQUEID" val="8623"/>
</p:tagLst>
</file>

<file path=ppt/tags/tag286.xml><?xml version="1.0" encoding="utf-8"?>
<p:tagLst xmlns:p="http://schemas.openxmlformats.org/presentationml/2006/main">
  <p:tag name="AS_UNIQUEID" val="8624"/>
</p:tagLst>
</file>

<file path=ppt/tags/tag287.xml><?xml version="1.0" encoding="utf-8"?>
<p:tagLst xmlns:p="http://schemas.openxmlformats.org/presentationml/2006/main">
  <p:tag name="AS_UNIQUEID" val="8625"/>
</p:tagLst>
</file>

<file path=ppt/tags/tag288.xml><?xml version="1.0" encoding="utf-8"?>
<p:tagLst xmlns:p="http://schemas.openxmlformats.org/presentationml/2006/main">
  <p:tag name="AS_UNIQUEID" val="8626"/>
</p:tagLst>
</file>

<file path=ppt/tags/tag289.xml><?xml version="1.0" encoding="utf-8"?>
<p:tagLst xmlns:p="http://schemas.openxmlformats.org/presentationml/2006/main">
  <p:tag name="AS_UNIQUEID" val="8627"/>
</p:tagLst>
</file>

<file path=ppt/tags/tag29.xml><?xml version="1.0" encoding="utf-8"?>
<p:tagLst xmlns:p="http://schemas.openxmlformats.org/presentationml/2006/main">
  <p:tag name="AS_UNIQUEID" val="498"/>
</p:tagLst>
</file>

<file path=ppt/tags/tag290.xml><?xml version="1.0" encoding="utf-8"?>
<p:tagLst xmlns:p="http://schemas.openxmlformats.org/presentationml/2006/main">
  <p:tag name="AS_UNIQUEID" val="8628"/>
</p:tagLst>
</file>

<file path=ppt/tags/tag291.xml><?xml version="1.0" encoding="utf-8"?>
<p:tagLst xmlns:p="http://schemas.openxmlformats.org/presentationml/2006/main">
  <p:tag name="AS_UNIQUEID" val="8629"/>
</p:tagLst>
</file>

<file path=ppt/tags/tag292.xml><?xml version="1.0" encoding="utf-8"?>
<p:tagLst xmlns:p="http://schemas.openxmlformats.org/presentationml/2006/main">
  <p:tag name="AS_UNIQUEID" val="8630"/>
</p:tagLst>
</file>

<file path=ppt/tags/tag293.xml><?xml version="1.0" encoding="utf-8"?>
<p:tagLst xmlns:p="http://schemas.openxmlformats.org/presentationml/2006/main">
  <p:tag name="AS_UNIQUEID" val="8631"/>
</p:tagLst>
</file>

<file path=ppt/tags/tag294.xml><?xml version="1.0" encoding="utf-8"?>
<p:tagLst xmlns:p="http://schemas.openxmlformats.org/presentationml/2006/main">
  <p:tag name="KSO_WM_BEAUTIFY_FLAG" val="#wm#"/>
  <p:tag name="KSO_WM_TEMPLATE_CATEGORY" val="custom"/>
  <p:tag name="KSO_WM_TEMPLATE_INDEX" val="20206915"/>
</p:tagLst>
</file>

<file path=ppt/tags/tag295.xml><?xml version="1.0" encoding="utf-8"?>
<p:tagLst xmlns:p="http://schemas.openxmlformats.org/presentationml/2006/main">
  <p:tag name="AS_UNIQUEID" val="8633"/>
</p:tagLst>
</file>

<file path=ppt/tags/tag296.xml><?xml version="1.0" encoding="utf-8"?>
<p:tagLst xmlns:p="http://schemas.openxmlformats.org/presentationml/2006/main">
  <p:tag name="AS_UNIQUEID" val="8634"/>
</p:tagLst>
</file>

<file path=ppt/tags/tag297.xml><?xml version="1.0" encoding="utf-8"?>
<p:tagLst xmlns:p="http://schemas.openxmlformats.org/presentationml/2006/main">
  <p:tag name="KSO_WM_BEAUTIFY_FLAG" val="#wm#"/>
  <p:tag name="KSO_WM_TEMPLATE_CATEGORY" val="custom"/>
  <p:tag name="KSO_WM_TEMPLATE_INDEX" val="20206915"/>
</p:tagLst>
</file>

<file path=ppt/tags/tag298.xml><?xml version="1.0" encoding="utf-8"?>
<p:tagLst xmlns:p="http://schemas.openxmlformats.org/presentationml/2006/main">
  <p:tag name="AS_UNIQUEID" val="8446"/>
</p:tagLst>
</file>

<file path=ppt/tags/tag299.xml><?xml version="1.0" encoding="utf-8"?>
<p:tagLst xmlns:p="http://schemas.openxmlformats.org/presentationml/2006/main">
  <p:tag name="AS_UNIQUEID" val="8447"/>
</p:tagLst>
</file>

<file path=ppt/tags/tag3.xml><?xml version="1.0" encoding="utf-8"?>
<p:tagLst xmlns:p="http://schemas.openxmlformats.org/presentationml/2006/main">
  <p:tag name="AS_UNIQUEID" val="480"/>
</p:tagLst>
</file>

<file path=ppt/tags/tag30.xml><?xml version="1.0" encoding="utf-8"?>
<p:tagLst xmlns:p="http://schemas.openxmlformats.org/presentationml/2006/main">
  <p:tag name="AS_UNIQUEID" val="504"/>
</p:tagLst>
</file>

<file path=ppt/tags/tag300.xml><?xml version="1.0" encoding="utf-8"?>
<p:tagLst xmlns:p="http://schemas.openxmlformats.org/presentationml/2006/main">
  <p:tag name="AS_UNIQUEID" val="8448"/>
</p:tagLst>
</file>

<file path=ppt/tags/tag301.xml><?xml version="1.0" encoding="utf-8"?>
<p:tagLst xmlns:p="http://schemas.openxmlformats.org/presentationml/2006/main">
  <p:tag name="AS_UNIQUEID" val="8449"/>
</p:tagLst>
</file>

<file path=ppt/tags/tag302.xml><?xml version="1.0" encoding="utf-8"?>
<p:tagLst xmlns:p="http://schemas.openxmlformats.org/presentationml/2006/main">
  <p:tag name="AS_UNIQUEID" val="8450"/>
</p:tagLst>
</file>

<file path=ppt/tags/tag303.xml><?xml version="1.0" encoding="utf-8"?>
<p:tagLst xmlns:p="http://schemas.openxmlformats.org/presentationml/2006/main">
  <p:tag name="AS_UNIQUEID" val="8451"/>
</p:tagLst>
</file>

<file path=ppt/tags/tag304.xml><?xml version="1.0" encoding="utf-8"?>
<p:tagLst xmlns:p="http://schemas.openxmlformats.org/presentationml/2006/main">
  <p:tag name="AS_OS" val="Unix 3.10 unknown"/>
  <p:tag name="AS_RELEASE_DATE" val="2023.03.31"/>
  <p:tag name="AS_TITLE" val="Aspose.Slides for Java"/>
  <p:tag name="AS_VERSION" val="23.3"/>
  <p:tag name="COMMONDATA" val="eyJoZGlkIjoiODQ1NjU1Mzc3NjBkZGQxM2I1MmRhMjNlNzc2NmU2NTgifQ=="/>
  <p:tag name="commondata" val="eyJoZGlkIjoiNGFhMDdkMDBhOTdmNjQzMzRmYmY1ODU5MDAzNGMxOTgifQ=="/>
</p:tagLst>
</file>

<file path=ppt/tags/tag31.xml><?xml version="1.0" encoding="utf-8"?>
<p:tagLst xmlns:p="http://schemas.openxmlformats.org/presentationml/2006/main">
  <p:tag name="AS_UNIQUEID" val="825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AS_UNIQUEID" val="825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AS_UNIQUEID" val="825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AS_UNIQUEID" val="825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AS_UNIQUEID" val="826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AS_UNIQUEID" val="826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AS_UNIQUEID" val="826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9.xml><?xml version="1.0" encoding="utf-8"?>
<p:tagLst xmlns:p="http://schemas.openxmlformats.org/presentationml/2006/main">
  <p:tag name="AS_UNIQUEID" val="8454"/>
</p:tagLst>
</file>

<file path=ppt/tags/tag4.xml><?xml version="1.0" encoding="utf-8"?>
<p:tagLst xmlns:p="http://schemas.openxmlformats.org/presentationml/2006/main">
  <p:tag name="AS_UNIQUEID" val="481"/>
</p:tagLst>
</file>

<file path=ppt/tags/tag40.xml><?xml version="1.0" encoding="utf-8"?>
<p:tagLst xmlns:p="http://schemas.openxmlformats.org/presentationml/2006/main">
  <p:tag name="AS_UNIQUEID" val="8457"/>
</p:tagLst>
</file>

<file path=ppt/tags/tag41.xml><?xml version="1.0" encoding="utf-8"?>
<p:tagLst xmlns:p="http://schemas.openxmlformats.org/presentationml/2006/main">
  <p:tag name="AS_UNIQUEID" val="8458"/>
</p:tagLst>
</file>

<file path=ppt/tags/tag42.xml><?xml version="1.0" encoding="utf-8"?>
<p:tagLst xmlns:p="http://schemas.openxmlformats.org/presentationml/2006/main">
  <p:tag name="AS_UNIQUEID" val="4895"/>
</p:tagLst>
</file>

<file path=ppt/tags/tag43.xml><?xml version="1.0" encoding="utf-8"?>
<p:tagLst xmlns:p="http://schemas.openxmlformats.org/presentationml/2006/main">
  <p:tag name="AS_UNIQUEID" val="4896"/>
</p:tagLst>
</file>

<file path=ppt/tags/tag44.xml><?xml version="1.0" encoding="utf-8"?>
<p:tagLst xmlns:p="http://schemas.openxmlformats.org/presentationml/2006/main">
  <p:tag name="AS_UNIQUEID" val="4897"/>
</p:tagLst>
</file>

<file path=ppt/tags/tag45.xml><?xml version="1.0" encoding="utf-8"?>
<p:tagLst xmlns:p="http://schemas.openxmlformats.org/presentationml/2006/main">
  <p:tag name="AS_UNIQUEID" val="8460"/>
</p:tagLst>
</file>

<file path=ppt/tags/tag46.xml><?xml version="1.0" encoding="utf-8"?>
<p:tagLst xmlns:p="http://schemas.openxmlformats.org/presentationml/2006/main">
  <p:tag name="AS_UNIQUEID" val="8461"/>
</p:tagLst>
</file>

<file path=ppt/tags/tag47.xml><?xml version="1.0" encoding="utf-8"?>
<p:tagLst xmlns:p="http://schemas.openxmlformats.org/presentationml/2006/main">
  <p:tag name="KSO_WM_BEAUTIFY_FLAG" val="#wm#"/>
  <p:tag name="KSO_WM_TEMPLATE_CATEGORY" val="custom"/>
  <p:tag name="KSO_WM_TEMPLATE_INDEX" val="20206915"/>
</p:tagLst>
</file>

<file path=ppt/tags/tag48.xml><?xml version="1.0" encoding="utf-8"?>
<p:tagLst xmlns:p="http://schemas.openxmlformats.org/presentationml/2006/main">
  <p:tag name="AS_UNIQUEID" val="8463"/>
</p:tagLst>
</file>

<file path=ppt/tags/tag49.xml><?xml version="1.0" encoding="utf-8"?>
<p:tagLst xmlns:p="http://schemas.openxmlformats.org/presentationml/2006/main">
  <p:tag name="AS_UNIQUEID" val="8464"/>
</p:tagLst>
</file>

<file path=ppt/tags/tag5.xml><?xml version="1.0" encoding="utf-8"?>
<p:tagLst xmlns:p="http://schemas.openxmlformats.org/presentationml/2006/main">
  <p:tag name="AS_UNIQUEID" val="482"/>
</p:tagLst>
</file>

<file path=ppt/tags/tag50.xml><?xml version="1.0" encoding="utf-8"?>
<p:tagLst xmlns:p="http://schemas.openxmlformats.org/presentationml/2006/main">
  <p:tag name="AS_UNIQUEID" val="8465"/>
  <p:tag name="KSO_WM_FULL_TEXT_BEAUTIFY_COPY_ID" val="2"/>
</p:tagLst>
</file>

<file path=ppt/tags/tag51.xml><?xml version="1.0" encoding="utf-8"?>
<p:tagLst xmlns:p="http://schemas.openxmlformats.org/presentationml/2006/main">
  <p:tag name="AS_UNIQUEID" val="8466"/>
  <p:tag name="KSO_WM_FULL_TEXT_BEAUTIFY_COPY_ID" val="3"/>
</p:tagLst>
</file>

<file path=ppt/tags/tag52.xml><?xml version="1.0" encoding="utf-8"?>
<p:tagLst xmlns:p="http://schemas.openxmlformats.org/presentationml/2006/main">
  <p:tag name="AS_UNIQUEID" val="8467"/>
</p:tagLst>
</file>

<file path=ppt/tags/tag53.xml><?xml version="1.0" encoding="utf-8"?>
<p:tagLst xmlns:p="http://schemas.openxmlformats.org/presentationml/2006/main">
  <p:tag name="KSO_WM_BEAUTIFY_FLAG" val="#wm#"/>
  <p:tag name="KSO_WM_TEMPLATE_CATEGORY" val="custom"/>
  <p:tag name="KSO_WM_TEMPLATE_INDEX" val="20206915"/>
</p:tagLst>
</file>

<file path=ppt/tags/tag54.xml><?xml version="1.0" encoding="utf-8"?>
<p:tagLst xmlns:p="http://schemas.openxmlformats.org/presentationml/2006/main">
  <p:tag name="AS_UNIQUEID" val="8472"/>
</p:tagLst>
</file>

<file path=ppt/tags/tag55.xml><?xml version="1.0" encoding="utf-8"?>
<p:tagLst xmlns:p="http://schemas.openxmlformats.org/presentationml/2006/main">
  <p:tag name="AS_UNIQUEID" val="8473"/>
</p:tagLst>
</file>

<file path=ppt/tags/tag56.xml><?xml version="1.0" encoding="utf-8"?>
<p:tagLst xmlns:p="http://schemas.openxmlformats.org/presentationml/2006/main">
  <p:tag name="AS_UNIQUEID" val="6254"/>
  <p:tag name="KSO_WM_ASSEMBLE_CHIP_INDEX" val="65d1463238184bb9ad7056ecbf2869a3"/>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424054ed1e2fb8066f"/>
  <p:tag name="KSO_WM_TEMPLATE_ASSEMBLE_XID" val="60656f424054ed1e2fb8066f"/>
  <p:tag name="KSO_WM_TEMPLATE_CATEGORY" val="diagram"/>
  <p:tag name="KSO_WM_TEMPLATE_INDEX" val="20212776"/>
  <p:tag name="KSO_WM_UNIT_COMPATIBLE" val="0"/>
  <p:tag name="KSO_WM_UNIT_DEC_AREA_ID" val="bd8e87d208d94418963a775a637fc995"/>
  <p:tag name="KSO_WM_UNIT_DIAGRAM_ISNUMVISUAL" val="0"/>
  <p:tag name="KSO_WM_UNIT_DIAGRAM_ISREFERUNIT" val="0"/>
  <p:tag name="KSO_WM_UNIT_HIGHLIGHT" val="0"/>
  <p:tag name="KSO_WM_UNIT_ID" val="diagram20212776_1*d*1"/>
  <p:tag name="KSO_WM_UNIT_INDEX" val="1"/>
  <p:tag name="KSO_WM_UNIT_LAYERLEVEL" val="1"/>
  <p:tag name="KSO_WM_UNIT_SUPPORT_UNIT_TYPE" val="[&quot;d&quot;]"/>
  <p:tag name="KSO_WM_UNIT_TYPE" val="d"/>
  <p:tag name="KSO_WM_UNIT_VALUE" val="719*1227"/>
</p:tagLst>
</file>

<file path=ppt/tags/tag57.xml><?xml version="1.0" encoding="utf-8"?>
<p:tagLst xmlns:p="http://schemas.openxmlformats.org/presentationml/2006/main">
  <p:tag name="AS_UNIQUEID" val="6256"/>
  <p:tag name="KSO_WM_BEAUTIFY_FLAG" val=""/>
  <p:tag name="KSO_WM_UNIT_PLACING_PICTURE_USER_VIEWPORT" val="{&quot;height&quot;:9000,&quot;width&quot;:9600}"/>
</p:tagLst>
</file>

<file path=ppt/tags/tag58.xml><?xml version="1.0" encoding="utf-8"?>
<p:tagLst xmlns:p="http://schemas.openxmlformats.org/presentationml/2006/main">
  <p:tag name="KSO_WM_SLIDE_BACKGROUND_TYPE" val="general"/>
  <p:tag name="KSO_WM_SLIDE_BK_DARK_LIGHT" val="2"/>
  <p:tag name="KSO_WM_SPECIAL_SOURCE" val="bdnull"/>
</p:tagLst>
</file>

<file path=ppt/tags/tag59.xml><?xml version="1.0" encoding="utf-8"?>
<p:tagLst xmlns:p="http://schemas.openxmlformats.org/presentationml/2006/main">
  <p:tag name="AS_UNIQUEID" val="8469"/>
</p:tagLst>
</file>

<file path=ppt/tags/tag6.xml><?xml version="1.0" encoding="utf-8"?>
<p:tagLst xmlns:p="http://schemas.openxmlformats.org/presentationml/2006/main">
  <p:tag name="AS_UNIQUEID" val="483"/>
</p:tagLst>
</file>

<file path=ppt/tags/tag60.xml><?xml version="1.0" encoding="utf-8"?>
<p:tagLst xmlns:p="http://schemas.openxmlformats.org/presentationml/2006/main">
  <p:tag name="AS_UNIQUEID" val="8470"/>
</p:tagLst>
</file>

<file path=ppt/tags/tag61.xml><?xml version="1.0" encoding="utf-8"?>
<p:tagLst xmlns:p="http://schemas.openxmlformats.org/presentationml/2006/main">
  <p:tag name="AS_UNIQUEID" val="8475"/>
</p:tagLst>
</file>

<file path=ppt/tags/tag62.xml><?xml version="1.0" encoding="utf-8"?>
<p:tagLst xmlns:p="http://schemas.openxmlformats.org/presentationml/2006/main">
  <p:tag name="AS_UNIQUEID" val="8476"/>
</p:tagLst>
</file>

<file path=ppt/tags/tag63.xml><?xml version="1.0" encoding="utf-8"?>
<p:tagLst xmlns:p="http://schemas.openxmlformats.org/presentationml/2006/main">
  <p:tag name="AS_UNIQUEID" val="8478"/>
</p:tagLst>
</file>

<file path=ppt/tags/tag64.xml><?xml version="1.0" encoding="utf-8"?>
<p:tagLst xmlns:p="http://schemas.openxmlformats.org/presentationml/2006/main">
  <p:tag name="AS_UNIQUEID" val="8479"/>
</p:tagLst>
</file>

<file path=ppt/tags/tag65.xml><?xml version="1.0" encoding="utf-8"?>
<p:tagLst xmlns:p="http://schemas.openxmlformats.org/presentationml/2006/main">
  <p:tag name="AS_UNIQUEID" val="8480"/>
</p:tagLst>
</file>

<file path=ppt/tags/tag66.xml><?xml version="1.0" encoding="utf-8"?>
<p:tagLst xmlns:p="http://schemas.openxmlformats.org/presentationml/2006/main">
  <p:tag name="AS_UNIQUEID" val="8481"/>
</p:tagLst>
</file>

<file path=ppt/tags/tag67.xml><?xml version="1.0" encoding="utf-8"?>
<p:tagLst xmlns:p="http://schemas.openxmlformats.org/presentationml/2006/main">
  <p:tag name="AS_UNIQUEID" val="8482"/>
</p:tagLst>
</file>

<file path=ppt/tags/tag68.xml><?xml version="1.0" encoding="utf-8"?>
<p:tagLst xmlns:p="http://schemas.openxmlformats.org/presentationml/2006/main">
  <p:tag name="AS_UNIQUEID" val="8483"/>
</p:tagLst>
</file>

<file path=ppt/tags/tag69.xml><?xml version="1.0" encoding="utf-8"?>
<p:tagLst xmlns:p="http://schemas.openxmlformats.org/presentationml/2006/main">
  <p:tag name="AS_UNIQUEID" val="8484"/>
</p:tagLst>
</file>

<file path=ppt/tags/tag7.xml><?xml version="1.0" encoding="utf-8"?>
<p:tagLst xmlns:p="http://schemas.openxmlformats.org/presentationml/2006/main">
  <p:tag name="AS_UNIQUEID" val="484"/>
</p:tagLst>
</file>

<file path=ppt/tags/tag70.xml><?xml version="1.0" encoding="utf-8"?>
<p:tagLst xmlns:p="http://schemas.openxmlformats.org/presentationml/2006/main">
  <p:tag name="AS_UNIQUEID" val="8486"/>
</p:tagLst>
</file>

<file path=ppt/tags/tag71.xml><?xml version="1.0" encoding="utf-8"?>
<p:tagLst xmlns:p="http://schemas.openxmlformats.org/presentationml/2006/main">
  <p:tag name="AS_UNIQUEID" val="8487"/>
</p:tagLst>
</file>

<file path=ppt/tags/tag72.xml><?xml version="1.0" encoding="utf-8"?>
<p:tagLst xmlns:p="http://schemas.openxmlformats.org/presentationml/2006/main">
  <p:tag name="AS_UNIQUEID" val="8488"/>
</p:tagLst>
</file>

<file path=ppt/tags/tag73.xml><?xml version="1.0" encoding="utf-8"?>
<p:tagLst xmlns:p="http://schemas.openxmlformats.org/presentationml/2006/main">
  <p:tag name="AS_UNIQUEID" val="8489"/>
</p:tagLst>
</file>

<file path=ppt/tags/tag74.xml><?xml version="1.0" encoding="utf-8"?>
<p:tagLst xmlns:p="http://schemas.openxmlformats.org/presentationml/2006/main">
  <p:tag name="AS_UNIQUEID" val="8491"/>
</p:tagLst>
</file>

<file path=ppt/tags/tag75.xml><?xml version="1.0" encoding="utf-8"?>
<p:tagLst xmlns:p="http://schemas.openxmlformats.org/presentationml/2006/main">
  <p:tag name="AS_UNIQUEID" val="8492"/>
</p:tagLst>
</file>

<file path=ppt/tags/tag76.xml><?xml version="1.0" encoding="utf-8"?>
<p:tagLst xmlns:p="http://schemas.openxmlformats.org/presentationml/2006/main">
  <p:tag name="AS_UNIQUEID" val="8494"/>
</p:tagLst>
</file>

<file path=ppt/tags/tag77.xml><?xml version="1.0" encoding="utf-8"?>
<p:tagLst xmlns:p="http://schemas.openxmlformats.org/presentationml/2006/main">
  <p:tag name="AS_UNIQUEID" val="8495"/>
</p:tagLst>
</file>

<file path=ppt/tags/tag78.xml><?xml version="1.0" encoding="utf-8"?>
<p:tagLst xmlns:p="http://schemas.openxmlformats.org/presentationml/2006/main">
  <p:tag name="AS_UNIQUEID" val="8496"/>
</p:tagLst>
</file>

<file path=ppt/tags/tag79.xml><?xml version="1.0" encoding="utf-8"?>
<p:tagLst xmlns:p="http://schemas.openxmlformats.org/presentationml/2006/main">
  <p:tag name="AS_UNIQUEID" val="8498"/>
</p:tagLst>
</file>

<file path=ppt/tags/tag8.xml><?xml version="1.0" encoding="utf-8"?>
<p:tagLst xmlns:p="http://schemas.openxmlformats.org/presentationml/2006/main">
  <p:tag name="AS_UNIQUEID" val="485"/>
</p:tagLst>
</file>

<file path=ppt/tags/tag80.xml><?xml version="1.0" encoding="utf-8"?>
<p:tagLst xmlns:p="http://schemas.openxmlformats.org/presentationml/2006/main">
  <p:tag name="AS_UNIQUEID" val="8499"/>
</p:tagLst>
</file>

<file path=ppt/tags/tag81.xml><?xml version="1.0" encoding="utf-8"?>
<p:tagLst xmlns:p="http://schemas.openxmlformats.org/presentationml/2006/main">
  <p:tag name="AS_UNIQUEID" val="8500"/>
</p:tagLst>
</file>

<file path=ppt/tags/tag82.xml><?xml version="1.0" encoding="utf-8"?>
<p:tagLst xmlns:p="http://schemas.openxmlformats.org/presentationml/2006/main">
  <p:tag name="AS_UNIQUEID" val="8502"/>
</p:tagLst>
</file>

<file path=ppt/tags/tag83.xml><?xml version="1.0" encoding="utf-8"?>
<p:tagLst xmlns:p="http://schemas.openxmlformats.org/presentationml/2006/main">
  <p:tag name="AS_UNIQUEID" val="8503"/>
</p:tagLst>
</file>

<file path=ppt/tags/tag84.xml><?xml version="1.0" encoding="utf-8"?>
<p:tagLst xmlns:p="http://schemas.openxmlformats.org/presentationml/2006/main">
  <p:tag name="AS_UNIQUEID" val="8504"/>
</p:tagLst>
</file>

<file path=ppt/tags/tag85.xml><?xml version="1.0" encoding="utf-8"?>
<p:tagLst xmlns:p="http://schemas.openxmlformats.org/presentationml/2006/main">
  <p:tag name="AS_UNIQUEID" val="8505"/>
</p:tagLst>
</file>

<file path=ppt/tags/tag86.xml><?xml version="1.0" encoding="utf-8"?>
<p:tagLst xmlns:p="http://schemas.openxmlformats.org/presentationml/2006/main">
  <p:tag name="AS_UNIQUEID" val="8506"/>
</p:tagLst>
</file>

<file path=ppt/tags/tag87.xml><?xml version="1.0" encoding="utf-8"?>
<p:tagLst xmlns:p="http://schemas.openxmlformats.org/presentationml/2006/main">
  <p:tag name="KSO_WM_BEAUTIFY_FLAG" val="#wm#"/>
  <p:tag name="KSO_WM_TEMPLATE_CATEGORY" val="custom"/>
  <p:tag name="KSO_WM_TEMPLATE_INDEX" val="20206915"/>
</p:tagLst>
</file>

<file path=ppt/tags/tag88.xml><?xml version="1.0" encoding="utf-8"?>
<p:tagLst xmlns:p="http://schemas.openxmlformats.org/presentationml/2006/main">
  <p:tag name="AS_UNIQUEID" val="8508"/>
</p:tagLst>
</file>

<file path=ppt/tags/tag89.xml><?xml version="1.0" encoding="utf-8"?>
<p:tagLst xmlns:p="http://schemas.openxmlformats.org/presentationml/2006/main">
  <p:tag name="AS_UNIQUEID" val="8509"/>
  <p:tag name="KSO_WM_UNIT_TABLE_BEAUTIFY" val="smartTable{6cdb5a1d-49e7-4a62-9fa4-26e6e16896fe}"/>
  <p:tag name="TABLE_ENDDRAG_ORIGIN_RECT" val="832*62"/>
  <p:tag name="TABLE_ENDDRAG_RECT" val="83*337*832*62"/>
</p:tagLst>
</file>

<file path=ppt/tags/tag9.xml><?xml version="1.0" encoding="utf-8"?>
<p:tagLst xmlns:p="http://schemas.openxmlformats.org/presentationml/2006/main">
  <p:tag name="AS_UNIQUEID" val="486"/>
</p:tagLst>
</file>

<file path=ppt/tags/tag90.xml><?xml version="1.0" encoding="utf-8"?>
<p:tagLst xmlns:p="http://schemas.openxmlformats.org/presentationml/2006/main">
  <p:tag name="AS_UNIQUEID" val="8510"/>
</p:tagLst>
</file>

<file path=ppt/tags/tag91.xml><?xml version="1.0" encoding="utf-8"?>
<p:tagLst xmlns:p="http://schemas.openxmlformats.org/presentationml/2006/main">
  <p:tag name="KSO_WM_BEAUTIFY_FLAG" val="#wm#"/>
  <p:tag name="KSO_WM_TEMPLATE_CATEGORY" val="custom"/>
  <p:tag name="KSO_WM_TEMPLATE_INDEX" val="20206915"/>
</p:tagLst>
</file>

<file path=ppt/tags/tag92.xml><?xml version="1.0" encoding="utf-8"?>
<p:tagLst xmlns:p="http://schemas.openxmlformats.org/presentationml/2006/main">
  <p:tag name="AS_UNIQUEID" val="8512"/>
</p:tagLst>
</file>

<file path=ppt/tags/tag93.xml><?xml version="1.0" encoding="utf-8"?>
<p:tagLst xmlns:p="http://schemas.openxmlformats.org/presentationml/2006/main">
  <p:tag name="AS_UNIQUEID" val="8513"/>
</p:tagLst>
</file>

<file path=ppt/tags/tag94.xml><?xml version="1.0" encoding="utf-8"?>
<p:tagLst xmlns:p="http://schemas.openxmlformats.org/presentationml/2006/main">
  <p:tag name="AS_UNIQUEID" val="8514"/>
</p:tagLst>
</file>

<file path=ppt/tags/tag95.xml><?xml version="1.0" encoding="utf-8"?>
<p:tagLst xmlns:p="http://schemas.openxmlformats.org/presentationml/2006/main">
  <p:tag name="AS_UNIQUEID" val="8515"/>
</p:tagLst>
</file>

<file path=ppt/tags/tag96.xml><?xml version="1.0" encoding="utf-8"?>
<p:tagLst xmlns:p="http://schemas.openxmlformats.org/presentationml/2006/main">
  <p:tag name="KSO_WM_BEAUTIFY_FLAG" val="#wm#"/>
  <p:tag name="KSO_WM_TEMPLATE_CATEGORY" val="custom"/>
  <p:tag name="KSO_WM_TEMPLATE_INDEX" val="20206915"/>
</p:tagLst>
</file>

<file path=ppt/tags/tag97.xml><?xml version="1.0" encoding="utf-8"?>
<p:tagLst xmlns:p="http://schemas.openxmlformats.org/presentationml/2006/main">
  <p:tag name="AS_UNIQUEID" val="8517"/>
</p:tagLst>
</file>

<file path=ppt/tags/tag98.xml><?xml version="1.0" encoding="utf-8"?>
<p:tagLst xmlns:p="http://schemas.openxmlformats.org/presentationml/2006/main">
  <p:tag name="AS_UNIQUEID" val="8518"/>
</p:tagLst>
</file>

<file path=ppt/tags/tag99.xml><?xml version="1.0" encoding="utf-8"?>
<p:tagLst xmlns:p="http://schemas.openxmlformats.org/presentationml/2006/main">
  <p:tag name="AS_UNIQUEID" val="8519"/>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Arial"/>
      </a:majorFont>
      <a:minorFont>
        <a:latin typeface="Arial"/>
        <a:ea typeface="微软雅黑"/>
        <a:cs typeface="Arial"/>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8927</Words>
  <Application>WPS 演示</Application>
  <PresentationFormat>宽屏</PresentationFormat>
  <Paragraphs>473</Paragraphs>
  <Slides>46</Slides>
  <Notes>3</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46</vt:i4>
      </vt:variant>
    </vt:vector>
  </HeadingPairs>
  <TitlesOfParts>
    <vt:vector size="65" baseType="lpstr">
      <vt:lpstr>Arial</vt:lpstr>
      <vt:lpstr>宋体</vt:lpstr>
      <vt:lpstr>Wingdings</vt:lpstr>
      <vt:lpstr>Wingdings</vt:lpstr>
      <vt:lpstr>微软雅黑</vt:lpstr>
      <vt:lpstr>华文细黑</vt:lpstr>
      <vt:lpstr>楷体</vt:lpstr>
      <vt:lpstr>Calibri</vt:lpstr>
      <vt:lpstr>Times New Roman</vt:lpstr>
      <vt:lpstr>Arial Unicode MS</vt:lpstr>
      <vt:lpstr>黑体</vt:lpstr>
      <vt:lpstr>Microsoft YaHei UI</vt:lpstr>
      <vt:lpstr>Cambria Math</vt:lpstr>
      <vt:lpstr>仿宋</vt:lpstr>
      <vt:lpstr>华文仿宋</vt:lpstr>
      <vt:lpstr>字魂59号-创粗黑</vt:lpstr>
      <vt:lpstr>Calibri</vt:lpstr>
      <vt:lpstr>华光楷体_CNKI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可乐</cp:lastModifiedBy>
  <cp:revision>2</cp:revision>
  <dcterms:created xsi:type="dcterms:W3CDTF">2024-06-03T06:30:00Z</dcterms:created>
  <dcterms:modified xsi:type="dcterms:W3CDTF">2024-06-03T06:42:03Z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B9CAFB421B574F36A70EC354F1F46073_12</vt:lpwstr>
  </property>
  <property fmtid="{D5CDD505-2E9C-101B-9397-08002B2CF9AE}" pid="3" name="KSOProductBuildVer">
    <vt:lpwstr>2052-12.1.0.16929</vt:lpwstr>
  </property>
</Properties>
</file>